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9"/>
  </p:notesMasterIdLst>
  <p:sldIdLst>
    <p:sldId id="256" r:id="rId2"/>
    <p:sldId id="265" r:id="rId3"/>
    <p:sldId id="266" r:id="rId4"/>
    <p:sldId id="263" r:id="rId5"/>
    <p:sldId id="264" r:id="rId6"/>
    <p:sldId id="258" r:id="rId7"/>
    <p:sldId id="267"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92786" autoAdjust="0"/>
  </p:normalViewPr>
  <p:slideViewPr>
    <p:cSldViewPr snapToGrid="0" snapToObjects="1">
      <p:cViewPr varScale="1">
        <p:scale>
          <a:sx n="107" d="100"/>
          <a:sy n="107" d="100"/>
        </p:scale>
        <p:origin x="1356"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44E79A-CD35-B645-A9F7-3740601FD994}" type="datetimeFigureOut">
              <a:rPr lang="en-US" smtClean="0"/>
              <a:t>2/2/2017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5C0CB1-3A7C-2A45-82C8-525DBE2535DB}" type="slidenum">
              <a:rPr lang="en-US" smtClean="0"/>
              <a:t>‹#›</a:t>
            </a:fld>
            <a:endParaRPr lang="en-US"/>
          </a:p>
        </p:txBody>
      </p:sp>
    </p:spTree>
    <p:extLst>
      <p:ext uri="{BB962C8B-B14F-4D97-AF65-F5344CB8AC3E}">
        <p14:creationId xmlns:p14="http://schemas.microsoft.com/office/powerpoint/2010/main" val="2876730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Dear colleagues and</a:t>
            </a:r>
            <a:r>
              <a:rPr lang="en-US" baseline="0" dirty="0" smtClean="0"/>
              <a:t> friends.</a:t>
            </a:r>
          </a:p>
          <a:p>
            <a:r>
              <a:rPr lang="en-US" dirty="0" smtClean="0"/>
              <a:t>First of all,</a:t>
            </a:r>
            <a:r>
              <a:rPr lang="en-US" baseline="0" dirty="0" smtClean="0"/>
              <a:t> </a:t>
            </a:r>
            <a:r>
              <a:rPr lang="en-US" dirty="0" smtClean="0"/>
              <a:t>on behalf of my group I would like to say how much we are glad to be here and meet . Even more - not only to meet, but get new knowledge and a sense of the shoulder for further work.</a:t>
            </a:r>
          </a:p>
          <a:p>
            <a:endParaRPr lang="en-US" dirty="0"/>
          </a:p>
        </p:txBody>
      </p:sp>
      <p:sp>
        <p:nvSpPr>
          <p:cNvPr id="4" name="Slide Number Placeholder 3"/>
          <p:cNvSpPr>
            <a:spLocks noGrp="1"/>
          </p:cNvSpPr>
          <p:nvPr>
            <p:ph type="sldNum" sz="quarter" idx="10"/>
          </p:nvPr>
        </p:nvSpPr>
        <p:spPr/>
        <p:txBody>
          <a:bodyPr/>
          <a:lstStyle/>
          <a:p>
            <a:fld id="{A55C0CB1-3A7C-2A45-82C8-525DBE2535DB}" type="slidenum">
              <a:rPr lang="en-US" smtClean="0"/>
              <a:t>1</a:t>
            </a:fld>
            <a:endParaRPr lang="en-US"/>
          </a:p>
        </p:txBody>
      </p:sp>
    </p:spTree>
    <p:extLst>
      <p:ext uri="{BB962C8B-B14F-4D97-AF65-F5344CB8AC3E}">
        <p14:creationId xmlns:p14="http://schemas.microsoft.com/office/powerpoint/2010/main" val="2512952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teaching year is</a:t>
            </a:r>
            <a:r>
              <a:rPr lang="en-US" baseline="0" dirty="0" smtClean="0"/>
              <a:t> </a:t>
            </a:r>
            <a:r>
              <a:rPr lang="en-US" dirty="0" smtClean="0"/>
              <a:t>the beginning of big changes in our university. We have a new rector,</a:t>
            </a:r>
            <a:r>
              <a:rPr lang="en-US" baseline="0" dirty="0" smtClean="0"/>
              <a:t> new leadership, new development program. </a:t>
            </a:r>
          </a:p>
          <a:p>
            <a:r>
              <a:rPr lang="en-US" baseline="0" dirty="0" smtClean="0"/>
              <a:t>I will mention a few points from new directions. </a:t>
            </a:r>
          </a:p>
          <a:p>
            <a:pPr marL="457200" indent="-457200">
              <a:buFont typeface="Arial"/>
              <a:buChar char="•"/>
            </a:pPr>
            <a:r>
              <a:rPr lang="en-US" dirty="0" smtClean="0"/>
              <a:t>study and research quality</a:t>
            </a:r>
          </a:p>
          <a:p>
            <a:pPr marL="457200" indent="-457200">
              <a:buFont typeface="Arial"/>
              <a:buChar char="•"/>
            </a:pPr>
            <a:r>
              <a:rPr lang="en-US" dirty="0" smtClean="0"/>
              <a:t>engagement with the society</a:t>
            </a:r>
          </a:p>
          <a:p>
            <a:pPr marL="457200" indent="-457200" rtl="0" eaLnBrk="1" fontAlgn="auto" latinLnBrk="0" hangingPunct="1">
              <a:buFont typeface="Arial"/>
              <a:buChar char="•"/>
            </a:pPr>
            <a:r>
              <a:rPr lang="en-US" sz="1200" b="1" kern="1200" dirty="0" smtClean="0">
                <a:solidFill>
                  <a:schemeClr val="tx1"/>
                </a:solidFill>
                <a:effectLst/>
                <a:latin typeface="+mn-lt"/>
                <a:ea typeface="+mn-ea"/>
                <a:cs typeface="+mn-cs"/>
              </a:rPr>
              <a:t>development of academic staff and specialists </a:t>
            </a:r>
            <a:endParaRPr lang="en-US" sz="1200" dirty="0" smtClean="0">
              <a:effectLst/>
            </a:endParaRPr>
          </a:p>
          <a:p>
            <a:pPr marL="457200" indent="-457200">
              <a:buFont typeface="Arial"/>
              <a:buChar char="•"/>
            </a:pPr>
            <a:r>
              <a:rPr lang="en-US" dirty="0" smtClean="0"/>
              <a:t>new management action program</a:t>
            </a:r>
          </a:p>
          <a:p>
            <a:pPr marL="457200" marR="0" indent="-457200" algn="l" defTabSz="914400" rtl="0" eaLnBrk="1" fontAlgn="auto" latinLnBrk="0" hangingPunct="1">
              <a:lnSpc>
                <a:spcPct val="100000"/>
              </a:lnSpc>
              <a:spcBef>
                <a:spcPts val="800"/>
              </a:spcBef>
              <a:spcAft>
                <a:spcPts val="0"/>
              </a:spcAft>
              <a:buClrTx/>
              <a:buSzTx/>
              <a:buFont typeface="Arial"/>
              <a:buChar char="•"/>
              <a:tabLst/>
              <a:defRPr/>
            </a:pPr>
            <a:r>
              <a:rPr lang="en-US" sz="1200" b="1" kern="1200" dirty="0" smtClean="0">
                <a:solidFill>
                  <a:schemeClr val="tx1"/>
                </a:solidFill>
                <a:effectLst/>
                <a:latin typeface="+mn-lt"/>
                <a:ea typeface="+mn-ea"/>
                <a:cs typeface="+mn-cs"/>
              </a:rPr>
              <a:t>consolidation</a:t>
            </a:r>
            <a:r>
              <a:rPr lang="en-US" sz="1200" b="1" kern="1200" baseline="0" dirty="0" smtClean="0">
                <a:solidFill>
                  <a:schemeClr val="tx1"/>
                </a:solidFill>
                <a:effectLst/>
                <a:latin typeface="+mn-lt"/>
                <a:ea typeface="+mn-ea"/>
                <a:cs typeface="+mn-cs"/>
              </a:rPr>
              <a:t> of </a:t>
            </a:r>
            <a:r>
              <a:rPr lang="en-US" dirty="0" smtClean="0"/>
              <a:t>scientific institutes </a:t>
            </a:r>
          </a:p>
          <a:p>
            <a:pPr marL="0" marR="0" indent="0" algn="l" defTabSz="914400" rtl="0" eaLnBrk="1" fontAlgn="auto" latinLnBrk="0" hangingPunct="1">
              <a:lnSpc>
                <a:spcPct val="100000"/>
              </a:lnSpc>
              <a:spcBef>
                <a:spcPts val="800"/>
              </a:spcBef>
              <a:spcAft>
                <a:spcPts val="0"/>
              </a:spcAft>
              <a:buClrTx/>
              <a:buSzTx/>
              <a:buFont typeface="Arial"/>
              <a:buNone/>
              <a:tabLst/>
              <a:defRPr/>
            </a:pPr>
            <a:r>
              <a:rPr lang="en-US" dirty="0" smtClean="0"/>
              <a:t>The library within its competencies is actively engaged In each of the directions of university development.</a:t>
            </a:r>
          </a:p>
          <a:p>
            <a:endParaRPr lang="en-US" dirty="0"/>
          </a:p>
        </p:txBody>
      </p:sp>
      <p:sp>
        <p:nvSpPr>
          <p:cNvPr id="4" name="Slide Number Placeholder 3"/>
          <p:cNvSpPr>
            <a:spLocks noGrp="1"/>
          </p:cNvSpPr>
          <p:nvPr>
            <p:ph type="sldNum" sz="quarter" idx="10"/>
          </p:nvPr>
        </p:nvSpPr>
        <p:spPr/>
        <p:txBody>
          <a:bodyPr/>
          <a:lstStyle/>
          <a:p>
            <a:fld id="{A55C0CB1-3A7C-2A45-82C8-525DBE2535DB}" type="slidenum">
              <a:rPr lang="en-US" smtClean="0"/>
              <a:t>2</a:t>
            </a:fld>
            <a:endParaRPr lang="en-US"/>
          </a:p>
        </p:txBody>
      </p:sp>
    </p:spTree>
    <p:extLst>
      <p:ext uri="{BB962C8B-B14F-4D97-AF65-F5344CB8AC3E}">
        <p14:creationId xmlns:p14="http://schemas.microsoft.com/office/powerpoint/2010/main" val="2060575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I want to highlight some of the changes</a:t>
            </a:r>
          </a:p>
          <a:p>
            <a:r>
              <a:rPr lang="en-US" sz="1600" dirty="0" smtClean="0"/>
              <a:t>there is an active study program review and cross coordination, where the role of the library is growing. Library is not only providing information resources, but also evaluating</a:t>
            </a:r>
            <a:r>
              <a:rPr lang="en-US" sz="1600" baseline="0" dirty="0" smtClean="0"/>
              <a:t> </a:t>
            </a:r>
            <a:r>
              <a:rPr lang="en-US" sz="1600" dirty="0" smtClean="0"/>
              <a:t> and giving recommendations.</a:t>
            </a:r>
          </a:p>
          <a:p>
            <a:r>
              <a:rPr lang="en-US" sz="1600" dirty="0" smtClean="0"/>
              <a:t>It has launched the scientific achievements process compiling</a:t>
            </a:r>
            <a:r>
              <a:rPr lang="en-US" sz="1600" baseline="0" dirty="0" smtClean="0"/>
              <a:t> in</a:t>
            </a:r>
            <a:r>
              <a:rPr lang="en-US" sz="1600" dirty="0" smtClean="0"/>
              <a:t> the information system, so that this data will be provided to any administrative actions and publicity. The reliability of publications be checked by library specialists and added value.</a:t>
            </a:r>
          </a:p>
          <a:p>
            <a:r>
              <a:rPr lang="en-US" sz="1600" dirty="0" smtClean="0"/>
              <a:t>Digitization of valuable historical collection has been launched.</a:t>
            </a:r>
            <a:r>
              <a:rPr lang="en-US" sz="1600" baseline="0" dirty="0" smtClean="0"/>
              <a:t> One after the other available at open access repository of university. Concerning certain rarities my colleagues will speak more during the seminar. And also we are going to digitization of card catalog –  it means that full collection of library will be available online.</a:t>
            </a:r>
          </a:p>
          <a:p>
            <a:r>
              <a:rPr lang="en-US" sz="1600" baseline="0" dirty="0" smtClean="0"/>
              <a:t>This year we have started to change some personal positions. First step: all librarians as teachers assimilated carry out the teaching activities. Second: we have a new position: expert. Their work is based on a research project management related to research of collection and access to university research. All four new experts are here and you can personally ask about their work. And now we are going to researchers staff in our library.</a:t>
            </a:r>
          </a:p>
          <a:p>
            <a:r>
              <a:rPr lang="en-US" sz="1600" baseline="0" dirty="0" smtClean="0"/>
              <a:t>Many research institutes have been consolidated in university structure. Scientists gets used to the library services, especially services for them: book delivery, individual trainings.</a:t>
            </a:r>
          </a:p>
          <a:p>
            <a:endParaRPr lang="en-US" sz="1600" baseline="0" dirty="0" smtClean="0"/>
          </a:p>
          <a:p>
            <a:endParaRPr lang="en-US" sz="1600" baseline="0" dirty="0" smtClean="0"/>
          </a:p>
          <a:p>
            <a:endParaRPr lang="en-US" sz="1600" baseline="0" dirty="0" smtClean="0"/>
          </a:p>
          <a:p>
            <a:endParaRPr lang="en-US" sz="1600" baseline="0" dirty="0" smtClean="0"/>
          </a:p>
          <a:p>
            <a:endParaRPr lang="en-US" sz="1600" dirty="0"/>
          </a:p>
        </p:txBody>
      </p:sp>
      <p:sp>
        <p:nvSpPr>
          <p:cNvPr id="4" name="Slide Number Placeholder 3"/>
          <p:cNvSpPr>
            <a:spLocks noGrp="1"/>
          </p:cNvSpPr>
          <p:nvPr>
            <p:ph type="sldNum" sz="quarter" idx="10"/>
          </p:nvPr>
        </p:nvSpPr>
        <p:spPr/>
        <p:txBody>
          <a:bodyPr/>
          <a:lstStyle/>
          <a:p>
            <a:fld id="{A55C0CB1-3A7C-2A45-82C8-525DBE2535DB}" type="slidenum">
              <a:rPr lang="en-US" smtClean="0"/>
              <a:t>3</a:t>
            </a:fld>
            <a:endParaRPr lang="en-US"/>
          </a:p>
        </p:txBody>
      </p:sp>
    </p:spTree>
    <p:extLst>
      <p:ext uri="{BB962C8B-B14F-4D97-AF65-F5344CB8AC3E}">
        <p14:creationId xmlns:p14="http://schemas.microsoft.com/office/powerpoint/2010/main" val="3312710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changes in library management.</a:t>
            </a:r>
          </a:p>
          <a:p>
            <a:r>
              <a:rPr lang="en-US" dirty="0" smtClean="0"/>
              <a:t>Library boss is now the head of administration, because there is no more vice-rector</a:t>
            </a:r>
            <a:r>
              <a:rPr lang="en-US" baseline="0" dirty="0" smtClean="0"/>
              <a:t> for science</a:t>
            </a:r>
            <a:r>
              <a:rPr lang="en-US" dirty="0" smtClean="0"/>
              <a:t>. University has three vice-rectors responsible for defined areas of science.</a:t>
            </a:r>
          </a:p>
          <a:p>
            <a:endParaRPr lang="en-US" dirty="0"/>
          </a:p>
        </p:txBody>
      </p:sp>
      <p:sp>
        <p:nvSpPr>
          <p:cNvPr id="4" name="Slide Number Placeholder 3"/>
          <p:cNvSpPr>
            <a:spLocks noGrp="1"/>
          </p:cNvSpPr>
          <p:nvPr>
            <p:ph type="sldNum" sz="quarter" idx="10"/>
          </p:nvPr>
        </p:nvSpPr>
        <p:spPr/>
        <p:txBody>
          <a:bodyPr/>
          <a:lstStyle/>
          <a:p>
            <a:fld id="{A55C0CB1-3A7C-2A45-82C8-525DBE2535DB}" type="slidenum">
              <a:rPr lang="en-US" smtClean="0"/>
              <a:t>4</a:t>
            </a:fld>
            <a:endParaRPr lang="en-US"/>
          </a:p>
        </p:txBody>
      </p:sp>
    </p:spTree>
    <p:extLst>
      <p:ext uri="{BB962C8B-B14F-4D97-AF65-F5344CB8AC3E}">
        <p14:creationId xmlns:p14="http://schemas.microsoft.com/office/powerpoint/2010/main" val="4100609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also 2015 Statistics show the use of the library service stability despite of the decreasing</a:t>
            </a:r>
            <a:r>
              <a:rPr lang="en-US" baseline="0" dirty="0" smtClean="0"/>
              <a:t> </a:t>
            </a:r>
            <a:r>
              <a:rPr lang="en-US" dirty="0" smtClean="0"/>
              <a:t>number of students.</a:t>
            </a:r>
            <a:endParaRPr lang="en-US" dirty="0"/>
          </a:p>
        </p:txBody>
      </p:sp>
      <p:sp>
        <p:nvSpPr>
          <p:cNvPr id="4" name="Slide Number Placeholder 3"/>
          <p:cNvSpPr>
            <a:spLocks noGrp="1"/>
          </p:cNvSpPr>
          <p:nvPr>
            <p:ph type="sldNum" sz="quarter" idx="10"/>
          </p:nvPr>
        </p:nvSpPr>
        <p:spPr/>
        <p:txBody>
          <a:bodyPr/>
          <a:lstStyle/>
          <a:p>
            <a:fld id="{211570CF-1746-4EB3-81D9-5400FC127934}" type="slidenum">
              <a:rPr lang="lv-LV" smtClean="0"/>
              <a:pPr/>
              <a:t>5</a:t>
            </a:fld>
            <a:endParaRPr lang="lv-LV"/>
          </a:p>
        </p:txBody>
      </p:sp>
    </p:spTree>
    <p:extLst>
      <p:ext uri="{BB962C8B-B14F-4D97-AF65-F5344CB8AC3E}">
        <p14:creationId xmlns:p14="http://schemas.microsoft.com/office/powerpoint/2010/main" val="4109447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lv-LV" altLang="lv-LV" dirty="0" smtClean="0"/>
              <a:t>About the new project of the Universty of Latvia – the Campus. </a:t>
            </a:r>
            <a:r>
              <a:rPr lang="en-US" altLang="lv-LV" dirty="0" smtClean="0"/>
              <a:t>The first stage is</a:t>
            </a:r>
            <a:r>
              <a:rPr lang="en-US" altLang="lv-LV" baseline="0" dirty="0" smtClean="0"/>
              <a:t> </a:t>
            </a:r>
            <a:r>
              <a:rPr lang="en-US" altLang="lv-LV" dirty="0" smtClean="0"/>
              <a:t>a Centre of Natural Sciences, a modern </a:t>
            </a:r>
            <a:r>
              <a:rPr lang="en-US" altLang="lv-LV" dirty="0" err="1" smtClean="0"/>
              <a:t>centre</a:t>
            </a:r>
            <a:r>
              <a:rPr lang="en-US" altLang="lv-LV" dirty="0" smtClean="0"/>
              <a:t> of knowledge and new technologies. The first stage of the project completed in August 2015. We call this building on the natural house. The new building is going to accommodate four faculties</a:t>
            </a:r>
            <a:r>
              <a:rPr lang="lv-LV" altLang="lv-LV" dirty="0" smtClean="0"/>
              <a:t>:</a:t>
            </a:r>
            <a:r>
              <a:rPr lang="lv-LV" altLang="lv-LV" baseline="0" dirty="0" smtClean="0"/>
              <a:t> </a:t>
            </a:r>
            <a:r>
              <a:rPr lang="en-US" altLang="lv-LV" dirty="0" smtClean="0"/>
              <a:t>Faculty of Biology, Faculty of Chemistry, Faculty of Geography and Earth Sciences, and Faculty of Medicine, as well as the Institute of Microbiology and Biotechnology and Institute of Chemical Physics. </a:t>
            </a:r>
            <a:r>
              <a:rPr lang="lv-LV" altLang="lv-LV" dirty="0" smtClean="0"/>
              <a:t> There</a:t>
            </a:r>
            <a:r>
              <a:rPr lang="lv-LV" altLang="lv-LV" baseline="0" dirty="0" smtClean="0"/>
              <a:t> </a:t>
            </a:r>
            <a:r>
              <a:rPr lang="en-US" altLang="lv-LV" baseline="0" dirty="0" smtClean="0"/>
              <a:t>we integrated 3</a:t>
            </a:r>
            <a:r>
              <a:rPr lang="lv-LV" altLang="lv-LV" dirty="0" smtClean="0"/>
              <a:t>  branch libraries. </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lv-LV" dirty="0" smtClean="0"/>
              <a:t>As a result we have:</a:t>
            </a:r>
            <a:endParaRPr lang="lv-LV" altLang="lv-LV"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altLang="lv-LV" dirty="0" smtClean="0"/>
              <a:t>24/7 Open and accessible</a:t>
            </a:r>
            <a:r>
              <a:rPr lang="en-US" altLang="lv-LV" baseline="0" dirty="0" smtClean="0"/>
              <a:t> open space library without doors</a:t>
            </a:r>
            <a:endParaRPr lang="en-US" altLang="lv-LV"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altLang="lv-LV" dirty="0" smtClean="0"/>
              <a:t>Only actual and always available collection of books</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lv-LV" dirty="0" smtClean="0"/>
              <a:t>A</a:t>
            </a:r>
            <a:r>
              <a:rPr lang="en-US" altLang="lv-LV" baseline="0" dirty="0" smtClean="0"/>
              <a:t> li</a:t>
            </a:r>
            <a:r>
              <a:rPr lang="en-US" altLang="lv-LV" dirty="0" smtClean="0"/>
              <a:t>brary without a librarian</a:t>
            </a:r>
            <a:r>
              <a:rPr lang="en-US" altLang="lv-LV" baseline="0" dirty="0" smtClean="0"/>
              <a:t> after contact working hours 6 day a week</a:t>
            </a:r>
            <a:endParaRPr lang="en-US" altLang="lv-LV"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altLang="lv-LV" dirty="0" smtClean="0"/>
              <a:t>New technologies for </a:t>
            </a:r>
            <a:r>
              <a:rPr lang="en-US" altLang="lv-LV" dirty="0" err="1" smtClean="0"/>
              <a:t>selfservice</a:t>
            </a:r>
            <a:r>
              <a:rPr lang="en-US" altLang="lv-LV" dirty="0" smtClean="0"/>
              <a:t> and individual work</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lv-LV" dirty="0" smtClean="0"/>
              <a:t>Planned resource delivery between branch libraries</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lv-LV" dirty="0" smtClean="0"/>
              <a:t>Modern security everywhere</a:t>
            </a:r>
            <a:r>
              <a:rPr lang="en-US" altLang="lv-LV" baseline="0" dirty="0" smtClean="0"/>
              <a:t> in house</a:t>
            </a:r>
            <a:endParaRPr lang="en-US" altLang="lv-LV"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altLang="lv-LV" dirty="0" smtClean="0"/>
              <a:t>but next year you will find out more when we will organize a seminar directly in this</a:t>
            </a:r>
            <a:r>
              <a:rPr lang="en-US" altLang="lv-LV" baseline="0" dirty="0" smtClean="0"/>
              <a:t> building.</a:t>
            </a:r>
            <a:endParaRPr lang="lv-LV" altLang="lv-LV" dirty="0" smtClean="0"/>
          </a:p>
          <a:p>
            <a:endParaRPr lang="en-US" dirty="0"/>
          </a:p>
        </p:txBody>
      </p:sp>
      <p:sp>
        <p:nvSpPr>
          <p:cNvPr id="4" name="Slide Number Placeholder 3"/>
          <p:cNvSpPr>
            <a:spLocks noGrp="1"/>
          </p:cNvSpPr>
          <p:nvPr>
            <p:ph type="sldNum" sz="quarter" idx="10"/>
          </p:nvPr>
        </p:nvSpPr>
        <p:spPr/>
        <p:txBody>
          <a:bodyPr/>
          <a:lstStyle/>
          <a:p>
            <a:fld id="{A55C0CB1-3A7C-2A45-82C8-525DBE2535DB}" type="slidenum">
              <a:rPr lang="en-US" smtClean="0"/>
              <a:t>6</a:t>
            </a:fld>
            <a:endParaRPr lang="en-US"/>
          </a:p>
        </p:txBody>
      </p:sp>
    </p:spTree>
    <p:extLst>
      <p:ext uri="{BB962C8B-B14F-4D97-AF65-F5344CB8AC3E}">
        <p14:creationId xmlns:p14="http://schemas.microsoft.com/office/powerpoint/2010/main" val="611308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hope</a:t>
            </a:r>
            <a:r>
              <a:rPr lang="en-US" baseline="0" dirty="0" smtClean="0"/>
              <a:t> that for more students time spending in library will be their new lifestyle! </a:t>
            </a:r>
            <a:endParaRPr lang="en-US" dirty="0"/>
          </a:p>
        </p:txBody>
      </p:sp>
      <p:sp>
        <p:nvSpPr>
          <p:cNvPr id="4" name="Slide Number Placeholder 3"/>
          <p:cNvSpPr>
            <a:spLocks noGrp="1"/>
          </p:cNvSpPr>
          <p:nvPr>
            <p:ph type="sldNum" sz="quarter" idx="10"/>
          </p:nvPr>
        </p:nvSpPr>
        <p:spPr/>
        <p:txBody>
          <a:bodyPr/>
          <a:lstStyle/>
          <a:p>
            <a:fld id="{A55C0CB1-3A7C-2A45-82C8-525DBE2535DB}" type="slidenum">
              <a:rPr lang="en-US" smtClean="0"/>
              <a:t>7</a:t>
            </a:fld>
            <a:endParaRPr lang="en-US"/>
          </a:p>
        </p:txBody>
      </p:sp>
    </p:spTree>
    <p:extLst>
      <p:ext uri="{BB962C8B-B14F-4D97-AF65-F5344CB8AC3E}">
        <p14:creationId xmlns:p14="http://schemas.microsoft.com/office/powerpoint/2010/main" val="611308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lv-LV"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lv-LV" smtClean="0"/>
              <a:t>Click to edit Master subtitle style</a:t>
            </a:r>
            <a:endParaRPr lang="en-US" dirty="0"/>
          </a:p>
        </p:txBody>
      </p:sp>
      <p:sp>
        <p:nvSpPr>
          <p:cNvPr id="4" name="Date Placeholder 3"/>
          <p:cNvSpPr>
            <a:spLocks noGrp="1"/>
          </p:cNvSpPr>
          <p:nvPr>
            <p:ph type="dt" sz="half" idx="10"/>
          </p:nvPr>
        </p:nvSpPr>
        <p:spPr/>
        <p:txBody>
          <a:bodyPr/>
          <a:lstStyle/>
          <a:p>
            <a:fld id="{B282FD43-FA49-6A4A-B11D-E6BA878350AC}"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8A57C-F344-3841-927D-7B044F57284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4" name="Date Placeholder 3"/>
          <p:cNvSpPr>
            <a:spLocks noGrp="1"/>
          </p:cNvSpPr>
          <p:nvPr>
            <p:ph type="dt" sz="half" idx="10"/>
          </p:nvPr>
        </p:nvSpPr>
        <p:spPr/>
        <p:txBody>
          <a:bodyPr/>
          <a:lstStyle/>
          <a:p>
            <a:fld id="{B282FD43-FA49-6A4A-B11D-E6BA878350AC}"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8A57C-F344-3841-927D-7B044F57284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lv-LV"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4" name="Date Placeholder 3"/>
          <p:cNvSpPr>
            <a:spLocks noGrp="1"/>
          </p:cNvSpPr>
          <p:nvPr>
            <p:ph type="dt" sz="half" idx="10"/>
          </p:nvPr>
        </p:nvSpPr>
        <p:spPr/>
        <p:txBody>
          <a:bodyPr/>
          <a:lstStyle/>
          <a:p>
            <a:fld id="{B282FD43-FA49-6A4A-B11D-E6BA878350AC}"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8A57C-F344-3841-927D-7B044F57284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mtClean="0"/>
              <a:t>Click to edit Master title style</a:t>
            </a:r>
            <a:endParaRPr lang="en-US"/>
          </a:p>
        </p:txBody>
      </p:sp>
      <p:sp>
        <p:nvSpPr>
          <p:cNvPr id="3" name="Content Placeholder 2"/>
          <p:cNvSpPr>
            <a:spLocks noGrp="1"/>
          </p:cNvSpPr>
          <p:nvPr>
            <p:ph idx="1"/>
          </p:nvPr>
        </p:nvSpPr>
        <p:spPr/>
        <p:txBody>
          <a:body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dirty="0"/>
          </a:p>
        </p:txBody>
      </p:sp>
      <p:sp>
        <p:nvSpPr>
          <p:cNvPr id="4" name="Date Placeholder 3"/>
          <p:cNvSpPr>
            <a:spLocks noGrp="1"/>
          </p:cNvSpPr>
          <p:nvPr>
            <p:ph type="dt" sz="half" idx="10"/>
          </p:nvPr>
        </p:nvSpPr>
        <p:spPr/>
        <p:txBody>
          <a:bodyPr/>
          <a:lstStyle/>
          <a:p>
            <a:fld id="{B282FD43-FA49-6A4A-B11D-E6BA878350AC}"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8A57C-F344-3841-927D-7B044F57284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lv-LV"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lv-LV" smtClean="0"/>
              <a:t>Click to edit Master text styles</a:t>
            </a:r>
          </a:p>
        </p:txBody>
      </p:sp>
      <p:sp>
        <p:nvSpPr>
          <p:cNvPr id="4" name="Date Placeholder 3"/>
          <p:cNvSpPr>
            <a:spLocks noGrp="1"/>
          </p:cNvSpPr>
          <p:nvPr>
            <p:ph type="dt" sz="half" idx="10"/>
          </p:nvPr>
        </p:nvSpPr>
        <p:spPr/>
        <p:txBody>
          <a:bodyPr/>
          <a:lstStyle/>
          <a:p>
            <a:fld id="{B282FD43-FA49-6A4A-B11D-E6BA878350AC}"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8A57C-F344-3841-927D-7B044F57284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dirty="0"/>
          </a:p>
        </p:txBody>
      </p:sp>
      <p:sp>
        <p:nvSpPr>
          <p:cNvPr id="5" name="Date Placeholder 4"/>
          <p:cNvSpPr>
            <a:spLocks noGrp="1"/>
          </p:cNvSpPr>
          <p:nvPr>
            <p:ph type="dt" sz="half" idx="10"/>
          </p:nvPr>
        </p:nvSpPr>
        <p:spPr/>
        <p:txBody>
          <a:bodyPr/>
          <a:lstStyle/>
          <a:p>
            <a:fld id="{B282FD43-FA49-6A4A-B11D-E6BA878350AC}" type="datetimeFigureOut">
              <a:rPr lang="en-US" smtClean="0"/>
              <a:t>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28A57C-F344-3841-927D-7B044F57284A}" type="slidenum">
              <a:rPr lang="en-US" smtClean="0"/>
              <a:t>‹#›</a:t>
            </a:fld>
            <a:endParaRPr lang="en-US"/>
          </a:p>
        </p:txBody>
      </p:sp>
      <p:sp>
        <p:nvSpPr>
          <p:cNvPr id="8" name="Title 7"/>
          <p:cNvSpPr>
            <a:spLocks noGrp="1"/>
          </p:cNvSpPr>
          <p:nvPr>
            <p:ph type="title"/>
          </p:nvPr>
        </p:nvSpPr>
        <p:spPr/>
        <p:txBody>
          <a:bodyPr/>
          <a:lstStyle/>
          <a:p>
            <a:r>
              <a:rPr lang="lv-LV"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v-LV"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lv-LV"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lv-LV"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dirty="0"/>
          </a:p>
        </p:txBody>
      </p:sp>
      <p:sp>
        <p:nvSpPr>
          <p:cNvPr id="7" name="Date Placeholder 6"/>
          <p:cNvSpPr>
            <a:spLocks noGrp="1"/>
          </p:cNvSpPr>
          <p:nvPr>
            <p:ph type="dt" sz="half" idx="10"/>
          </p:nvPr>
        </p:nvSpPr>
        <p:spPr/>
        <p:txBody>
          <a:bodyPr/>
          <a:lstStyle/>
          <a:p>
            <a:fld id="{B282FD43-FA49-6A4A-B11D-E6BA878350AC}" type="datetimeFigureOut">
              <a:rPr lang="en-US" smtClean="0"/>
              <a:t>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28A57C-F344-3841-927D-7B044F57284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mtClean="0"/>
              <a:t>Click to edit Master title style</a:t>
            </a:r>
            <a:endParaRPr lang="en-US"/>
          </a:p>
        </p:txBody>
      </p:sp>
      <p:sp>
        <p:nvSpPr>
          <p:cNvPr id="3" name="Date Placeholder 2"/>
          <p:cNvSpPr>
            <a:spLocks noGrp="1"/>
          </p:cNvSpPr>
          <p:nvPr>
            <p:ph type="dt" sz="half" idx="10"/>
          </p:nvPr>
        </p:nvSpPr>
        <p:spPr/>
        <p:txBody>
          <a:bodyPr/>
          <a:lstStyle/>
          <a:p>
            <a:fld id="{B282FD43-FA49-6A4A-B11D-E6BA878350AC}" type="datetimeFigureOut">
              <a:rPr lang="en-US" smtClean="0"/>
              <a:t>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28A57C-F344-3841-927D-7B044F57284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82FD43-FA49-6A4A-B11D-E6BA878350AC}" type="datetimeFigureOut">
              <a:rPr lang="en-US" smtClean="0"/>
              <a:t>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28A57C-F344-3841-927D-7B044F57284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lv-LV"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lv-LV" smtClean="0"/>
              <a:t>Click to edit Master text styles</a:t>
            </a:r>
          </a:p>
        </p:txBody>
      </p:sp>
      <p:sp>
        <p:nvSpPr>
          <p:cNvPr id="5" name="Date Placeholder 4"/>
          <p:cNvSpPr>
            <a:spLocks noGrp="1"/>
          </p:cNvSpPr>
          <p:nvPr>
            <p:ph type="dt" sz="half" idx="10"/>
          </p:nvPr>
        </p:nvSpPr>
        <p:spPr/>
        <p:txBody>
          <a:bodyPr/>
          <a:lstStyle/>
          <a:p>
            <a:fld id="{B282FD43-FA49-6A4A-B11D-E6BA878350AC}" type="datetimeFigureOut">
              <a:rPr lang="en-US" smtClean="0"/>
              <a:t>2/2/2017</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3D28A57C-F344-3841-927D-7B044F57284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lv-LV"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lv-LV"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smtClean="0"/>
              <a:t>Click to edit Master text styles</a:t>
            </a:r>
          </a:p>
        </p:txBody>
      </p:sp>
      <p:sp>
        <p:nvSpPr>
          <p:cNvPr id="5" name="Date Placeholder 4"/>
          <p:cNvSpPr>
            <a:spLocks noGrp="1"/>
          </p:cNvSpPr>
          <p:nvPr>
            <p:ph type="dt" sz="half" idx="10"/>
          </p:nvPr>
        </p:nvSpPr>
        <p:spPr/>
        <p:txBody>
          <a:bodyPr/>
          <a:lstStyle/>
          <a:p>
            <a:fld id="{B282FD43-FA49-6A4A-B11D-E6BA878350AC}" type="datetimeFigureOut">
              <a:rPr lang="en-US" smtClean="0"/>
              <a:t>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28A57C-F344-3841-927D-7B044F57284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lv-LV"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B282FD43-FA49-6A4A-B11D-E6BA878350AC}" type="datetimeFigureOut">
              <a:rPr lang="en-US" smtClean="0"/>
              <a:t>2/2/2017</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3D28A57C-F344-3841-927D-7B044F57284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hyperlink" Target="http://www.biblioteka.lu.lv/eng/about-library/structure/library-of-humanities/" TargetMode="External"/><Relationship Id="rId13" Type="http://schemas.openxmlformats.org/officeDocument/2006/relationships/hyperlink" Target="http://www.biblioteka.lu.lv/kontakti/direktore/" TargetMode="External"/><Relationship Id="rId18" Type="http://schemas.openxmlformats.org/officeDocument/2006/relationships/hyperlink" Target="http://www.biblioteka.lu.lv/kontakti/krajuma-izmantosanas-attistibas-departaments/" TargetMode="External"/><Relationship Id="rId3" Type="http://schemas.openxmlformats.org/officeDocument/2006/relationships/hyperlink" Target="http://www.biblioteka.lu.lv/eng/about-library/structure/aspazijas-blvd/" TargetMode="External"/><Relationship Id="rId7" Type="http://schemas.openxmlformats.org/officeDocument/2006/relationships/hyperlink" Target="http://www.biblioteka.lu.lv/eng/about-library/structure/library-of-the-faculty-of-physics-and-mathematics/" TargetMode="External"/><Relationship Id="rId12" Type="http://schemas.openxmlformats.org/officeDocument/2006/relationships/hyperlink" Target="http://www.biblioteka.lu.lv/fileadmin/user_upload/lu_portal/projekti/lu_biblioteka/Par_biblioteku/Struktura/LU_Bibliotekas_padome.pdf" TargetMode="External"/><Relationship Id="rId17" Type="http://schemas.openxmlformats.org/officeDocument/2006/relationships/hyperlink" Target="http://www.biblioteka.lu.lv/kontakti/lietotaju-apkalposanas-departaments/" TargetMode="External"/><Relationship Id="rId2" Type="http://schemas.openxmlformats.org/officeDocument/2006/relationships/notesSlide" Target="../notesSlides/notesSlide4.xml"/><Relationship Id="rId16" Type="http://schemas.openxmlformats.org/officeDocument/2006/relationships/hyperlink" Target="http://www.biblioteka.lu.lv/eng/about-library/structure/library-of-education-and-psychology/" TargetMode="External"/><Relationship Id="rId1" Type="http://schemas.openxmlformats.org/officeDocument/2006/relationships/slideLayout" Target="../slideLayouts/slideLayout2.xml"/><Relationship Id="rId6" Type="http://schemas.openxmlformats.org/officeDocument/2006/relationships/hyperlink" Target="http://www.biblioteka.lu.lv/eng/about-library/structure/raina-blvd/" TargetMode="External"/><Relationship Id="rId11" Type="http://schemas.openxmlformats.org/officeDocument/2006/relationships/image" Target="../media/image4.png"/><Relationship Id="rId5" Type="http://schemas.openxmlformats.org/officeDocument/2006/relationships/hyperlink" Target="http://www.biblioteka.lu.lv/eng/about-library/structure/kalpaka-blvd/" TargetMode="External"/><Relationship Id="rId15" Type="http://schemas.openxmlformats.org/officeDocument/2006/relationships/hyperlink" Target="http://www.biblioteka.lu.lv/kontakti/izpilddirektore/" TargetMode="External"/><Relationship Id="rId10" Type="http://schemas.openxmlformats.org/officeDocument/2006/relationships/hyperlink" Target="http://www.lu.lv/par/kontaktinformacija/meklesana/persona/eaa32c96f620053cf442ad32258076b9/" TargetMode="External"/><Relationship Id="rId4" Type="http://schemas.openxmlformats.org/officeDocument/2006/relationships/image" Target="../media/image3.png"/><Relationship Id="rId9" Type="http://schemas.openxmlformats.org/officeDocument/2006/relationships/hyperlink" Target="http://www.biblioteka.lu.lv/eng/about-library/structure/library-of-the-faculty-of-social-sciences/" TargetMode="External"/><Relationship Id="rId14" Type="http://schemas.openxmlformats.org/officeDocument/2006/relationships/hyperlink" Target="http://www.biblioteka.lu.lv/kontakti/direktores-vietniece/"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9140000">
            <a:off x="362473" y="1046997"/>
            <a:ext cx="5598441" cy="1390894"/>
          </a:xfrm>
        </p:spPr>
        <p:txBody>
          <a:bodyPr/>
          <a:lstStyle/>
          <a:p>
            <a:r>
              <a:rPr lang="en-US" dirty="0"/>
              <a:t>Changing Library in Changing University of Latvia: 2015/2016 </a:t>
            </a:r>
          </a:p>
        </p:txBody>
      </p:sp>
      <p:sp>
        <p:nvSpPr>
          <p:cNvPr id="3" name="Subtitle 2"/>
          <p:cNvSpPr>
            <a:spLocks noGrp="1"/>
          </p:cNvSpPr>
          <p:nvPr>
            <p:ph type="subTitle" idx="1"/>
          </p:nvPr>
        </p:nvSpPr>
        <p:spPr>
          <a:xfrm rot="19140000">
            <a:off x="1082997" y="2125150"/>
            <a:ext cx="6511131" cy="723371"/>
          </a:xfrm>
        </p:spPr>
        <p:txBody>
          <a:bodyPr>
            <a:normAutofit fontScale="92500" lnSpcReduction="10000"/>
          </a:bodyPr>
          <a:lstStyle/>
          <a:p>
            <a:r>
              <a:rPr lang="en-US" b="1" dirty="0"/>
              <a:t>Seminar “Preservation, Research and </a:t>
            </a:r>
            <a:r>
              <a:rPr lang="en-US" b="1" dirty="0" smtClean="0"/>
              <a:t>Communication </a:t>
            </a:r>
            <a:r>
              <a:rPr lang="en-US" b="1" dirty="0"/>
              <a:t>of Cultural Heritage</a:t>
            </a:r>
            <a:r>
              <a:rPr lang="en-US" b="1" dirty="0" smtClean="0"/>
              <a:t>”,</a:t>
            </a:r>
          </a:p>
          <a:p>
            <a:r>
              <a:rPr lang="en-US" b="1" dirty="0" smtClean="0"/>
              <a:t> </a:t>
            </a:r>
            <a:r>
              <a:rPr lang="en-US" b="1" dirty="0"/>
              <a:t>Vilnius, 9 May 2016</a:t>
            </a:r>
            <a:endParaRPr lang="en-US" dirty="0"/>
          </a:p>
        </p:txBody>
      </p:sp>
    </p:spTree>
    <p:extLst>
      <p:ext uri="{BB962C8B-B14F-4D97-AF65-F5344CB8AC3E}">
        <p14:creationId xmlns:p14="http://schemas.microsoft.com/office/powerpoint/2010/main" val="1129433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university</a:t>
            </a:r>
            <a:endParaRPr lang="en-US" dirty="0"/>
          </a:p>
        </p:txBody>
      </p:sp>
      <p:sp>
        <p:nvSpPr>
          <p:cNvPr id="3" name="Content Placeholder 2"/>
          <p:cNvSpPr>
            <a:spLocks noGrp="1"/>
          </p:cNvSpPr>
          <p:nvPr>
            <p:ph idx="1"/>
          </p:nvPr>
        </p:nvSpPr>
        <p:spPr/>
        <p:txBody>
          <a:bodyPr>
            <a:normAutofit fontScale="70000" lnSpcReduction="20000"/>
          </a:bodyPr>
          <a:lstStyle/>
          <a:p>
            <a:pPr marL="457200" indent="-457200">
              <a:buFont typeface="Arial"/>
              <a:buChar char="•"/>
            </a:pPr>
            <a:r>
              <a:rPr lang="en-US" dirty="0"/>
              <a:t>study and research </a:t>
            </a:r>
            <a:r>
              <a:rPr lang="en-US" dirty="0" smtClean="0"/>
              <a:t>quality</a:t>
            </a:r>
          </a:p>
          <a:p>
            <a:pPr marL="457200" indent="-457200">
              <a:buFont typeface="Arial"/>
              <a:buChar char="•"/>
            </a:pPr>
            <a:r>
              <a:rPr lang="en-US" dirty="0"/>
              <a:t>engagement with the </a:t>
            </a:r>
            <a:r>
              <a:rPr lang="en-US" dirty="0" smtClean="0"/>
              <a:t>society</a:t>
            </a:r>
          </a:p>
          <a:p>
            <a:pPr marL="457200" indent="-457200" rtl="0" eaLnBrk="1" fontAlgn="auto" latinLnBrk="0" hangingPunct="1">
              <a:buFont typeface="Arial"/>
              <a:buChar char="•"/>
            </a:pPr>
            <a:r>
              <a:rPr lang="en-US" sz="3200" b="1" kern="1200" dirty="0" smtClean="0">
                <a:solidFill>
                  <a:schemeClr val="tx1"/>
                </a:solidFill>
                <a:effectLst/>
                <a:latin typeface="+mn-lt"/>
                <a:ea typeface="+mn-ea"/>
                <a:cs typeface="+mn-cs"/>
              </a:rPr>
              <a:t>development of academic staff and specialists </a:t>
            </a:r>
            <a:endParaRPr lang="en-US" sz="3200" dirty="0" smtClean="0">
              <a:effectLst/>
            </a:endParaRPr>
          </a:p>
          <a:p>
            <a:pPr marL="457200" indent="-457200">
              <a:buFont typeface="Arial"/>
              <a:buChar char="•"/>
            </a:pPr>
            <a:r>
              <a:rPr lang="en-US" dirty="0" smtClean="0"/>
              <a:t>new management action program</a:t>
            </a:r>
          </a:p>
          <a:p>
            <a:pPr marL="457200" marR="0" indent="-457200" algn="l" defTabSz="914400" rtl="0" eaLnBrk="1" fontAlgn="auto" latinLnBrk="0" hangingPunct="1">
              <a:lnSpc>
                <a:spcPct val="100000"/>
              </a:lnSpc>
              <a:spcBef>
                <a:spcPts val="800"/>
              </a:spcBef>
              <a:spcAft>
                <a:spcPts val="0"/>
              </a:spcAft>
              <a:buClrTx/>
              <a:buSzTx/>
              <a:buFont typeface="Arial"/>
              <a:buChar char="•"/>
              <a:tabLst/>
              <a:defRPr/>
            </a:pPr>
            <a:r>
              <a:rPr lang="en-US" sz="3200" b="1" kern="1200" dirty="0" smtClean="0">
                <a:solidFill>
                  <a:schemeClr val="tx1"/>
                </a:solidFill>
                <a:effectLst/>
                <a:latin typeface="+mn-lt"/>
                <a:ea typeface="+mn-ea"/>
                <a:cs typeface="+mn-cs"/>
              </a:rPr>
              <a:t>consolidation</a:t>
            </a:r>
            <a:r>
              <a:rPr lang="en-US" sz="3200" b="1" kern="1200" baseline="0" dirty="0" smtClean="0">
                <a:solidFill>
                  <a:schemeClr val="tx1"/>
                </a:solidFill>
                <a:effectLst/>
                <a:latin typeface="+mn-lt"/>
                <a:ea typeface="+mn-ea"/>
                <a:cs typeface="+mn-cs"/>
              </a:rPr>
              <a:t> of </a:t>
            </a:r>
            <a:r>
              <a:rPr lang="en-US" dirty="0" smtClean="0"/>
              <a:t>scientific institutes </a:t>
            </a:r>
          </a:p>
          <a:p>
            <a:pPr marL="457200" indent="-457200">
              <a:buFont typeface="Arial"/>
              <a:buChar char="•"/>
            </a:pPr>
            <a:endParaRPr lang="en-US" dirty="0" smtClean="0"/>
          </a:p>
        </p:txBody>
      </p:sp>
      <p:sp>
        <p:nvSpPr>
          <p:cNvPr id="4" name="Text Placeholder 3"/>
          <p:cNvSpPr>
            <a:spLocks noGrp="1"/>
          </p:cNvSpPr>
          <p:nvPr>
            <p:ph type="body" sz="half" idx="2"/>
          </p:nvPr>
        </p:nvSpPr>
        <p:spPr/>
        <p:txBody>
          <a:bodyPr/>
          <a:lstStyle/>
          <a:p>
            <a:r>
              <a:rPr lang="en-US" dirty="0" smtClean="0"/>
              <a:t>2015/2016</a:t>
            </a:r>
            <a:endParaRPr lang="en-US" dirty="0"/>
          </a:p>
        </p:txBody>
      </p:sp>
    </p:spTree>
    <p:extLst>
      <p:ext uri="{BB962C8B-B14F-4D97-AF65-F5344CB8AC3E}">
        <p14:creationId xmlns:p14="http://schemas.microsoft.com/office/powerpoint/2010/main" val="3563209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library</a:t>
            </a:r>
            <a:endParaRPr lang="en-US" dirty="0"/>
          </a:p>
        </p:txBody>
      </p:sp>
      <p:sp>
        <p:nvSpPr>
          <p:cNvPr id="3" name="Content Placeholder 2"/>
          <p:cNvSpPr>
            <a:spLocks noGrp="1"/>
          </p:cNvSpPr>
          <p:nvPr>
            <p:ph idx="1"/>
          </p:nvPr>
        </p:nvSpPr>
        <p:spPr/>
        <p:txBody>
          <a:bodyPr>
            <a:normAutofit fontScale="47500" lnSpcReduction="20000"/>
          </a:bodyPr>
          <a:lstStyle/>
          <a:p>
            <a:pPr marL="457200" marR="0" indent="-457200" algn="l" defTabSz="914400" rtl="0" eaLnBrk="1" fontAlgn="auto" latinLnBrk="0" hangingPunct="1">
              <a:lnSpc>
                <a:spcPct val="100000"/>
              </a:lnSpc>
              <a:spcBef>
                <a:spcPts val="800"/>
              </a:spcBef>
              <a:spcAft>
                <a:spcPts val="0"/>
              </a:spcAft>
              <a:buClrTx/>
              <a:buSzTx/>
              <a:buFont typeface="Arial"/>
              <a:buChar char="•"/>
              <a:tabLst/>
              <a:defRPr/>
            </a:pPr>
            <a:r>
              <a:rPr lang="en-US" dirty="0" smtClean="0"/>
              <a:t>involvement in development of study programs: </a:t>
            </a:r>
            <a:r>
              <a:rPr lang="en-US" sz="3200" b="1" kern="1200" dirty="0" smtClean="0">
                <a:solidFill>
                  <a:schemeClr val="tx1"/>
                </a:solidFill>
                <a:effectLst/>
                <a:latin typeface="+mn-lt"/>
                <a:ea typeface="+mn-ea"/>
                <a:cs typeface="+mn-cs"/>
              </a:rPr>
              <a:t>adequacy</a:t>
            </a:r>
            <a:r>
              <a:rPr lang="en-US" sz="3200" b="1" kern="1200" baseline="0" dirty="0" smtClean="0">
                <a:solidFill>
                  <a:schemeClr val="tx1"/>
                </a:solidFill>
                <a:effectLst/>
                <a:latin typeface="+mn-lt"/>
                <a:ea typeface="+mn-ea"/>
                <a:cs typeface="+mn-cs"/>
              </a:rPr>
              <a:t> of </a:t>
            </a:r>
            <a:r>
              <a:rPr lang="en-US" dirty="0" smtClean="0"/>
              <a:t>information resources</a:t>
            </a:r>
          </a:p>
          <a:p>
            <a:pPr marL="457200" marR="0" indent="-457200" algn="l" defTabSz="914400" rtl="0" eaLnBrk="1" fontAlgn="auto" latinLnBrk="0" hangingPunct="1">
              <a:lnSpc>
                <a:spcPct val="100000"/>
              </a:lnSpc>
              <a:spcBef>
                <a:spcPts val="800"/>
              </a:spcBef>
              <a:spcAft>
                <a:spcPts val="0"/>
              </a:spcAft>
              <a:buClrTx/>
              <a:buSzTx/>
              <a:buFont typeface="Arial"/>
              <a:buChar char="•"/>
              <a:tabLst/>
              <a:defRPr/>
            </a:pPr>
            <a:r>
              <a:rPr lang="en-US" dirty="0" smtClean="0"/>
              <a:t>management of research</a:t>
            </a:r>
            <a:r>
              <a:rPr lang="en-US" baseline="0" dirty="0" smtClean="0"/>
              <a:t> </a:t>
            </a:r>
            <a:r>
              <a:rPr lang="en-US" dirty="0" smtClean="0"/>
              <a:t>evaluation system </a:t>
            </a:r>
            <a:endParaRPr lang="en-US" sz="3200" b="1" kern="1200" dirty="0" smtClean="0">
              <a:solidFill>
                <a:schemeClr val="tx1"/>
              </a:solidFill>
              <a:effectLst/>
              <a:latin typeface="+mn-lt"/>
              <a:ea typeface="+mn-ea"/>
              <a:cs typeface="+mn-cs"/>
            </a:endParaRPr>
          </a:p>
          <a:p>
            <a:pPr marL="457200" marR="0" indent="-457200" algn="l" defTabSz="914400" rtl="0" eaLnBrk="1" fontAlgn="auto" latinLnBrk="0" hangingPunct="1">
              <a:lnSpc>
                <a:spcPct val="100000"/>
              </a:lnSpc>
              <a:spcBef>
                <a:spcPts val="800"/>
              </a:spcBef>
              <a:spcAft>
                <a:spcPts val="0"/>
              </a:spcAft>
              <a:buClrTx/>
              <a:buSzTx/>
              <a:buFont typeface="Arial"/>
              <a:buChar char="•"/>
              <a:tabLst/>
              <a:defRPr/>
            </a:pPr>
            <a:r>
              <a:rPr lang="en-US" dirty="0" smtClean="0"/>
              <a:t>preserve the intellectual and cultural heritage and open access </a:t>
            </a:r>
          </a:p>
          <a:p>
            <a:pPr marL="457200" marR="0" indent="-457200" algn="l" defTabSz="914400" rtl="0" eaLnBrk="1" fontAlgn="auto" latinLnBrk="0" hangingPunct="1">
              <a:lnSpc>
                <a:spcPct val="100000"/>
              </a:lnSpc>
              <a:spcBef>
                <a:spcPts val="800"/>
              </a:spcBef>
              <a:spcAft>
                <a:spcPts val="0"/>
              </a:spcAft>
              <a:buClrTx/>
              <a:buSzTx/>
              <a:buFont typeface="Arial"/>
              <a:buChar char="•"/>
              <a:tabLst/>
              <a:defRPr/>
            </a:pPr>
            <a:r>
              <a:rPr lang="en-US" dirty="0" smtClean="0"/>
              <a:t>change positions moving towards a stronger scientific activities</a:t>
            </a:r>
          </a:p>
          <a:p>
            <a:pPr marL="457200" marR="0" indent="-457200" algn="l" defTabSz="914400" rtl="0" eaLnBrk="1" fontAlgn="auto" latinLnBrk="0" hangingPunct="1">
              <a:lnSpc>
                <a:spcPct val="100000"/>
              </a:lnSpc>
              <a:spcBef>
                <a:spcPts val="800"/>
              </a:spcBef>
              <a:spcAft>
                <a:spcPts val="0"/>
              </a:spcAft>
              <a:buClrTx/>
              <a:buSzTx/>
              <a:buFont typeface="Arial"/>
              <a:buChar char="•"/>
              <a:tabLst/>
              <a:defRPr/>
            </a:pPr>
            <a:r>
              <a:rPr lang="en-US" sz="3200" b="1" kern="1200" dirty="0" smtClean="0">
                <a:solidFill>
                  <a:schemeClr val="tx1"/>
                </a:solidFill>
                <a:effectLst/>
                <a:latin typeface="+mn-lt"/>
                <a:ea typeface="+mn-ea"/>
                <a:cs typeface="+mn-cs"/>
              </a:rPr>
              <a:t>inclusion</a:t>
            </a:r>
            <a:r>
              <a:rPr lang="en-US" dirty="0" smtClean="0"/>
              <a:t> of scientific institutes in joint user services system</a:t>
            </a:r>
            <a:endParaRPr lang="en-US" dirty="0"/>
          </a:p>
        </p:txBody>
      </p:sp>
      <p:sp>
        <p:nvSpPr>
          <p:cNvPr id="4" name="Text Placeholder 3"/>
          <p:cNvSpPr>
            <a:spLocks noGrp="1"/>
          </p:cNvSpPr>
          <p:nvPr>
            <p:ph type="body" sz="half" idx="2"/>
          </p:nvPr>
        </p:nvSpPr>
        <p:spPr/>
        <p:txBody>
          <a:bodyPr/>
          <a:lstStyle/>
          <a:p>
            <a:r>
              <a:rPr lang="en-US" dirty="0" smtClean="0"/>
              <a:t>2015/2016</a:t>
            </a:r>
            <a:endParaRPr lang="en-US" dirty="0"/>
          </a:p>
        </p:txBody>
      </p:sp>
    </p:spTree>
    <p:extLst>
      <p:ext uri="{BB962C8B-B14F-4D97-AF65-F5344CB8AC3E}">
        <p14:creationId xmlns:p14="http://schemas.microsoft.com/office/powerpoint/2010/main" val="236825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603" y="1291525"/>
            <a:ext cx="240982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6" name="Picture 4">
            <a:hlinkClick r:id="rId5"/>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602" y="2005410"/>
            <a:ext cx="240982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7" name="Picture 5">
            <a:hlinkClick r:id="rId6"/>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70" y="2725490"/>
            <a:ext cx="240982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603" y="3445570"/>
            <a:ext cx="240982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4">
            <a:hlinkClick r:id="rId7"/>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602" y="4159455"/>
            <a:ext cx="240982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Picture 5">
            <a:hlinkClick r:id="rId8"/>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70" y="4879535"/>
            <a:ext cx="240982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603" y="5492080"/>
            <a:ext cx="240982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 name="Picture 5">
            <a:hlinkClick r:id="rId9"/>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6212160"/>
            <a:ext cx="240982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8" name="Picture 6">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42495" y="1094530"/>
            <a:ext cx="240982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9" name="Picture 7">
            <a:hlinkClick r:id="rId12"/>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10647" y="2035696"/>
            <a:ext cx="240982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200" name="Picture 8">
            <a:hlinkClick r:id="rId1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2455" y="2869506"/>
            <a:ext cx="240982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201" name="Picture 9">
            <a:hlinkClick r:id="rId14"/>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6766" y="3877618"/>
            <a:ext cx="240982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202" name="Picture 10">
            <a:hlinkClick r:id="rId15"/>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9054" y="3889493"/>
            <a:ext cx="240982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20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4728" y="5725319"/>
            <a:ext cx="240982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7"/>
          <p:cNvSpPr/>
          <p:nvPr/>
        </p:nvSpPr>
        <p:spPr>
          <a:xfrm>
            <a:off x="523083" y="1337593"/>
            <a:ext cx="2413481" cy="307777"/>
          </a:xfrm>
          <a:prstGeom prst="rect">
            <a:avLst/>
          </a:prstGeom>
        </p:spPr>
        <p:txBody>
          <a:bodyPr wrap="none">
            <a:spAutoFit/>
          </a:bodyPr>
          <a:lstStyle/>
          <a:p>
            <a:r>
              <a:rPr lang="lv-LV" sz="1400" b="1" dirty="0" err="1" smtClean="0"/>
              <a:t>Library</a:t>
            </a:r>
            <a:r>
              <a:rPr lang="lv-LV" sz="1400" b="1" dirty="0" smtClean="0"/>
              <a:t> </a:t>
            </a:r>
            <a:r>
              <a:rPr lang="lv-LV" sz="1400" b="1" dirty="0" err="1" smtClean="0"/>
              <a:t>at</a:t>
            </a:r>
            <a:r>
              <a:rPr lang="lv-LV" sz="1400" b="1" dirty="0" smtClean="0"/>
              <a:t> Aspazijas </a:t>
            </a:r>
            <a:r>
              <a:rPr lang="lv-LV" sz="1400" b="1" dirty="0" err="1" smtClean="0"/>
              <a:t>Boulevard</a:t>
            </a:r>
            <a:endParaRPr lang="lv-LV" sz="1400" b="1" dirty="0"/>
          </a:p>
        </p:txBody>
      </p:sp>
      <p:sp>
        <p:nvSpPr>
          <p:cNvPr id="9" name="Rectangle 8"/>
          <p:cNvSpPr/>
          <p:nvPr/>
        </p:nvSpPr>
        <p:spPr>
          <a:xfrm>
            <a:off x="505991" y="2057673"/>
            <a:ext cx="2309607" cy="307777"/>
          </a:xfrm>
          <a:prstGeom prst="rect">
            <a:avLst/>
          </a:prstGeom>
        </p:spPr>
        <p:txBody>
          <a:bodyPr wrap="none">
            <a:spAutoFit/>
          </a:bodyPr>
          <a:lstStyle/>
          <a:p>
            <a:r>
              <a:rPr lang="lv-LV" sz="1400" b="1" dirty="0" err="1" smtClean="0"/>
              <a:t>Library</a:t>
            </a:r>
            <a:r>
              <a:rPr lang="lv-LV" sz="1400" b="1" dirty="0" smtClean="0"/>
              <a:t> </a:t>
            </a:r>
            <a:r>
              <a:rPr lang="lv-LV" sz="1400" b="1" dirty="0" err="1" smtClean="0"/>
              <a:t>at</a:t>
            </a:r>
            <a:r>
              <a:rPr lang="lv-LV" sz="1400" b="1" dirty="0" smtClean="0"/>
              <a:t> Kalpaka </a:t>
            </a:r>
            <a:r>
              <a:rPr lang="lv-LV" sz="1400" b="1" dirty="0" err="1" smtClean="0"/>
              <a:t>Boulevard</a:t>
            </a:r>
            <a:endParaRPr lang="lv-LV" sz="1400" b="1" dirty="0"/>
          </a:p>
        </p:txBody>
      </p:sp>
      <p:sp>
        <p:nvSpPr>
          <p:cNvPr id="10" name="Rectangle 9"/>
          <p:cNvSpPr/>
          <p:nvPr/>
        </p:nvSpPr>
        <p:spPr>
          <a:xfrm>
            <a:off x="577999" y="2769424"/>
            <a:ext cx="2142574" cy="307777"/>
          </a:xfrm>
          <a:prstGeom prst="rect">
            <a:avLst/>
          </a:prstGeom>
        </p:spPr>
        <p:txBody>
          <a:bodyPr wrap="none">
            <a:spAutoFit/>
          </a:bodyPr>
          <a:lstStyle/>
          <a:p>
            <a:r>
              <a:rPr lang="lv-LV" sz="1400" b="1" dirty="0" err="1" smtClean="0"/>
              <a:t>Library</a:t>
            </a:r>
            <a:r>
              <a:rPr lang="lv-LV" sz="1400" b="1" dirty="0" smtClean="0"/>
              <a:t> </a:t>
            </a:r>
            <a:r>
              <a:rPr lang="lv-LV" sz="1400" b="1" dirty="0" err="1" smtClean="0"/>
              <a:t>at</a:t>
            </a:r>
            <a:r>
              <a:rPr lang="lv-LV" sz="1400" b="1" dirty="0" smtClean="0"/>
              <a:t> Raina </a:t>
            </a:r>
            <a:r>
              <a:rPr lang="lv-LV" sz="1400" b="1" dirty="0" err="1" smtClean="0"/>
              <a:t>Boulevard</a:t>
            </a:r>
            <a:endParaRPr lang="lv-LV" sz="1400" b="1" dirty="0"/>
          </a:p>
        </p:txBody>
      </p:sp>
      <p:sp>
        <p:nvSpPr>
          <p:cNvPr id="11" name="Rectangle 10"/>
          <p:cNvSpPr/>
          <p:nvPr/>
        </p:nvSpPr>
        <p:spPr>
          <a:xfrm>
            <a:off x="620415" y="3497833"/>
            <a:ext cx="2157129" cy="307777"/>
          </a:xfrm>
          <a:prstGeom prst="rect">
            <a:avLst/>
          </a:prstGeom>
        </p:spPr>
        <p:txBody>
          <a:bodyPr wrap="none">
            <a:spAutoFit/>
          </a:bodyPr>
          <a:lstStyle/>
          <a:p>
            <a:r>
              <a:rPr lang="lv-LV" sz="1400" b="1" dirty="0" err="1" smtClean="0"/>
              <a:t>Library</a:t>
            </a:r>
            <a:r>
              <a:rPr lang="lv-LV" sz="1400" b="1" dirty="0" smtClean="0"/>
              <a:t> </a:t>
            </a:r>
            <a:r>
              <a:rPr lang="lv-LV" sz="1400" b="1" dirty="0" err="1" smtClean="0"/>
              <a:t>of</a:t>
            </a:r>
            <a:r>
              <a:rPr lang="lv-LV" sz="1400" b="1" dirty="0" smtClean="0"/>
              <a:t> </a:t>
            </a:r>
            <a:r>
              <a:rPr lang="lv-LV" sz="1400" b="1" dirty="0" err="1" smtClean="0"/>
              <a:t>Natural</a:t>
            </a:r>
            <a:r>
              <a:rPr lang="lv-LV" sz="1400" b="1" dirty="0" smtClean="0"/>
              <a:t> </a:t>
            </a:r>
            <a:r>
              <a:rPr lang="lv-LV" sz="1400" b="1" dirty="0" err="1" smtClean="0"/>
              <a:t>Sciences</a:t>
            </a:r>
            <a:endParaRPr lang="lv-LV" sz="1400" b="1" dirty="0"/>
          </a:p>
        </p:txBody>
      </p:sp>
      <p:sp>
        <p:nvSpPr>
          <p:cNvPr id="17" name="Rectangle 16"/>
          <p:cNvSpPr/>
          <p:nvPr/>
        </p:nvSpPr>
        <p:spPr>
          <a:xfrm>
            <a:off x="763489" y="4121863"/>
            <a:ext cx="4572000" cy="507831"/>
          </a:xfrm>
          <a:prstGeom prst="rect">
            <a:avLst/>
          </a:prstGeom>
        </p:spPr>
        <p:txBody>
          <a:bodyPr>
            <a:spAutoFit/>
          </a:bodyPr>
          <a:lstStyle/>
          <a:p>
            <a:r>
              <a:rPr lang="en-US" sz="1350" b="1" dirty="0" smtClean="0"/>
              <a:t>Library of the Faculty of </a:t>
            </a:r>
          </a:p>
          <a:p>
            <a:r>
              <a:rPr lang="en-US" sz="1350" b="1" dirty="0" smtClean="0"/>
              <a:t>Physics and Mathematics</a:t>
            </a:r>
            <a:r>
              <a:rPr lang="en-US" sz="1350" dirty="0" smtClean="0"/>
              <a:t>	</a:t>
            </a:r>
            <a:endParaRPr lang="lv-LV" sz="1350" dirty="0"/>
          </a:p>
        </p:txBody>
      </p:sp>
      <p:sp>
        <p:nvSpPr>
          <p:cNvPr id="18" name="Rectangle 17"/>
          <p:cNvSpPr/>
          <p:nvPr/>
        </p:nvSpPr>
        <p:spPr>
          <a:xfrm>
            <a:off x="683568" y="4921423"/>
            <a:ext cx="2074607" cy="307777"/>
          </a:xfrm>
          <a:prstGeom prst="rect">
            <a:avLst/>
          </a:prstGeom>
        </p:spPr>
        <p:txBody>
          <a:bodyPr wrap="none">
            <a:spAutoFit/>
          </a:bodyPr>
          <a:lstStyle/>
          <a:p>
            <a:r>
              <a:rPr lang="lv-LV" sz="1400" b="1" dirty="0" err="1" smtClean="0"/>
              <a:t>Library</a:t>
            </a:r>
            <a:r>
              <a:rPr lang="lv-LV" sz="1400" b="1" dirty="0" smtClean="0"/>
              <a:t> </a:t>
            </a:r>
            <a:r>
              <a:rPr lang="lv-LV" sz="1400" b="1" dirty="0" err="1" smtClean="0"/>
              <a:t>of</a:t>
            </a:r>
            <a:r>
              <a:rPr lang="lv-LV" sz="1400" b="1" dirty="0" smtClean="0"/>
              <a:t> </a:t>
            </a:r>
            <a:r>
              <a:rPr lang="lv-LV" sz="1400" b="1" dirty="0" err="1" smtClean="0"/>
              <a:t>the</a:t>
            </a:r>
            <a:r>
              <a:rPr lang="lv-LV" sz="1400" b="1" dirty="0" smtClean="0"/>
              <a:t> </a:t>
            </a:r>
            <a:r>
              <a:rPr lang="lv-LV" sz="1400" b="1" dirty="0" err="1" smtClean="0"/>
              <a:t>Humanities</a:t>
            </a:r>
            <a:endParaRPr lang="lv-LV" sz="1400" b="1" dirty="0"/>
          </a:p>
        </p:txBody>
      </p:sp>
      <p:sp>
        <p:nvSpPr>
          <p:cNvPr id="19" name="Rectangle 18">
            <a:hlinkClick r:id="rId16"/>
          </p:cNvPr>
          <p:cNvSpPr/>
          <p:nvPr/>
        </p:nvSpPr>
        <p:spPr>
          <a:xfrm>
            <a:off x="-684584" y="5456837"/>
            <a:ext cx="4572000" cy="492443"/>
          </a:xfrm>
          <a:prstGeom prst="rect">
            <a:avLst/>
          </a:prstGeom>
        </p:spPr>
        <p:txBody>
          <a:bodyPr>
            <a:spAutoFit/>
          </a:bodyPr>
          <a:lstStyle/>
          <a:p>
            <a:pPr algn="ctr"/>
            <a:r>
              <a:rPr lang="en-US" sz="1300" b="1" dirty="0" smtClean="0"/>
              <a:t>Library of Education Sciences </a:t>
            </a:r>
          </a:p>
          <a:p>
            <a:pPr algn="ctr"/>
            <a:r>
              <a:rPr lang="en-US" sz="1300" b="1" dirty="0" smtClean="0"/>
              <a:t>and Psychology</a:t>
            </a:r>
            <a:endParaRPr lang="lv-LV" sz="1300" b="1" dirty="0"/>
          </a:p>
        </p:txBody>
      </p:sp>
      <p:sp>
        <p:nvSpPr>
          <p:cNvPr id="20" name="Rectangle 19"/>
          <p:cNvSpPr/>
          <p:nvPr/>
        </p:nvSpPr>
        <p:spPr>
          <a:xfrm>
            <a:off x="-644515" y="6176917"/>
            <a:ext cx="4572000" cy="492443"/>
          </a:xfrm>
          <a:prstGeom prst="rect">
            <a:avLst/>
          </a:prstGeom>
        </p:spPr>
        <p:txBody>
          <a:bodyPr>
            <a:spAutoFit/>
          </a:bodyPr>
          <a:lstStyle/>
          <a:p>
            <a:pPr algn="ctr"/>
            <a:r>
              <a:rPr lang="en-US" sz="1300" b="1" dirty="0" smtClean="0"/>
              <a:t>Library of the Faculty of </a:t>
            </a:r>
          </a:p>
          <a:p>
            <a:pPr algn="ctr"/>
            <a:r>
              <a:rPr lang="en-US" sz="1300" b="1" dirty="0" smtClean="0"/>
              <a:t>Social Sciences</a:t>
            </a:r>
            <a:endParaRPr lang="lv-LV" sz="1300" b="1" dirty="0"/>
          </a:p>
        </p:txBody>
      </p:sp>
      <p:sp>
        <p:nvSpPr>
          <p:cNvPr id="21" name="Rectangle 20"/>
          <p:cNvSpPr/>
          <p:nvPr/>
        </p:nvSpPr>
        <p:spPr>
          <a:xfrm>
            <a:off x="5318054" y="1069306"/>
            <a:ext cx="1993238" cy="369332"/>
          </a:xfrm>
          <a:prstGeom prst="rect">
            <a:avLst/>
          </a:prstGeom>
        </p:spPr>
        <p:txBody>
          <a:bodyPr wrap="none">
            <a:spAutoFit/>
          </a:bodyPr>
          <a:lstStyle/>
          <a:p>
            <a:r>
              <a:rPr lang="lv-LV" dirty="0" smtClean="0"/>
              <a:t> </a:t>
            </a:r>
            <a:r>
              <a:rPr lang="lv-LV" sz="1400" b="1" dirty="0" err="1" smtClean="0"/>
              <a:t>Head</a:t>
            </a:r>
            <a:r>
              <a:rPr lang="lv-LV" sz="1400" b="1" dirty="0" smtClean="0"/>
              <a:t> </a:t>
            </a:r>
            <a:r>
              <a:rPr lang="lv-LV" sz="1400" b="1" dirty="0" err="1" smtClean="0"/>
              <a:t>of</a:t>
            </a:r>
            <a:r>
              <a:rPr lang="lv-LV" sz="1400" b="1" dirty="0" smtClean="0"/>
              <a:t> </a:t>
            </a:r>
            <a:r>
              <a:rPr lang="lv-LV" sz="1400" b="1" dirty="0" err="1" smtClean="0"/>
              <a:t>administration</a:t>
            </a:r>
            <a:r>
              <a:rPr lang="lv-LV" sz="1400" b="1" dirty="0" smtClean="0"/>
              <a:t> </a:t>
            </a:r>
            <a:endParaRPr lang="lv-LV" sz="1400" b="1" dirty="0"/>
          </a:p>
        </p:txBody>
      </p:sp>
      <p:sp>
        <p:nvSpPr>
          <p:cNvPr id="22" name="Rectangle 21"/>
          <p:cNvSpPr/>
          <p:nvPr/>
        </p:nvSpPr>
        <p:spPr>
          <a:xfrm>
            <a:off x="7020272" y="2113111"/>
            <a:ext cx="1267398" cy="307777"/>
          </a:xfrm>
          <a:prstGeom prst="rect">
            <a:avLst/>
          </a:prstGeom>
        </p:spPr>
        <p:txBody>
          <a:bodyPr wrap="none">
            <a:spAutoFit/>
          </a:bodyPr>
          <a:lstStyle/>
          <a:p>
            <a:r>
              <a:rPr lang="lv-LV" sz="1400" b="1" dirty="0" err="1" smtClean="0"/>
              <a:t>Library</a:t>
            </a:r>
            <a:r>
              <a:rPr lang="lv-LV" sz="1400" b="1" dirty="0" smtClean="0"/>
              <a:t> </a:t>
            </a:r>
            <a:r>
              <a:rPr lang="lv-LV" sz="1400" b="1" dirty="0" err="1" smtClean="0"/>
              <a:t>council</a:t>
            </a:r>
            <a:endParaRPr lang="lv-LV" sz="1400" b="1" dirty="0"/>
          </a:p>
        </p:txBody>
      </p:sp>
      <p:sp>
        <p:nvSpPr>
          <p:cNvPr id="23" name="Rectangle 22"/>
          <p:cNvSpPr/>
          <p:nvPr/>
        </p:nvSpPr>
        <p:spPr>
          <a:xfrm>
            <a:off x="5004048" y="2913440"/>
            <a:ext cx="1827231" cy="307777"/>
          </a:xfrm>
          <a:prstGeom prst="rect">
            <a:avLst/>
          </a:prstGeom>
        </p:spPr>
        <p:txBody>
          <a:bodyPr wrap="none">
            <a:spAutoFit/>
          </a:bodyPr>
          <a:lstStyle/>
          <a:p>
            <a:r>
              <a:rPr lang="lv-LV" sz="1400" b="1" dirty="0" err="1" smtClean="0"/>
              <a:t>Director</a:t>
            </a:r>
            <a:r>
              <a:rPr lang="lv-LV" sz="1400" b="1" dirty="0" smtClean="0"/>
              <a:t> </a:t>
            </a:r>
            <a:r>
              <a:rPr lang="lv-LV" sz="1400" b="1" dirty="0" err="1" smtClean="0"/>
              <a:t>of</a:t>
            </a:r>
            <a:r>
              <a:rPr lang="lv-LV" sz="1400" b="1" dirty="0" smtClean="0"/>
              <a:t> </a:t>
            </a:r>
            <a:r>
              <a:rPr lang="lv-LV" sz="1400" b="1" dirty="0" err="1" smtClean="0"/>
              <a:t>the</a:t>
            </a:r>
            <a:r>
              <a:rPr lang="lv-LV" sz="1400" b="1" dirty="0" smtClean="0"/>
              <a:t> </a:t>
            </a:r>
            <a:r>
              <a:rPr lang="lv-LV" sz="1400" b="1" dirty="0" err="1" smtClean="0"/>
              <a:t>Library</a:t>
            </a:r>
            <a:endParaRPr lang="lv-LV" sz="1400" b="1" dirty="0"/>
          </a:p>
        </p:txBody>
      </p:sp>
      <p:sp>
        <p:nvSpPr>
          <p:cNvPr id="24" name="Rectangle 23"/>
          <p:cNvSpPr/>
          <p:nvPr/>
        </p:nvSpPr>
        <p:spPr>
          <a:xfrm>
            <a:off x="4067944" y="3933056"/>
            <a:ext cx="1397627" cy="307777"/>
          </a:xfrm>
          <a:prstGeom prst="rect">
            <a:avLst/>
          </a:prstGeom>
        </p:spPr>
        <p:txBody>
          <a:bodyPr wrap="none">
            <a:spAutoFit/>
          </a:bodyPr>
          <a:lstStyle/>
          <a:p>
            <a:r>
              <a:rPr lang="lv-LV" sz="1400" b="1" dirty="0" err="1" smtClean="0"/>
              <a:t>Deputy</a:t>
            </a:r>
            <a:r>
              <a:rPr lang="lv-LV" sz="1400" b="1" dirty="0" smtClean="0"/>
              <a:t> </a:t>
            </a:r>
            <a:r>
              <a:rPr lang="lv-LV" sz="1400" b="1" dirty="0" err="1" smtClean="0"/>
              <a:t>director</a:t>
            </a:r>
            <a:r>
              <a:rPr lang="lv-LV" sz="1400" b="1" dirty="0" smtClean="0"/>
              <a:t> </a:t>
            </a:r>
            <a:endParaRPr lang="lv-LV" sz="1400" b="1" dirty="0"/>
          </a:p>
        </p:txBody>
      </p:sp>
      <p:sp>
        <p:nvSpPr>
          <p:cNvPr id="25" name="Rectangle 24"/>
          <p:cNvSpPr/>
          <p:nvPr/>
        </p:nvSpPr>
        <p:spPr>
          <a:xfrm>
            <a:off x="6593075" y="3952329"/>
            <a:ext cx="1561581" cy="307777"/>
          </a:xfrm>
          <a:prstGeom prst="rect">
            <a:avLst/>
          </a:prstGeom>
        </p:spPr>
        <p:txBody>
          <a:bodyPr wrap="none">
            <a:spAutoFit/>
          </a:bodyPr>
          <a:lstStyle/>
          <a:p>
            <a:r>
              <a:rPr lang="lv-LV" sz="1400" b="1" dirty="0" err="1" smtClean="0"/>
              <a:t>Executive</a:t>
            </a:r>
            <a:r>
              <a:rPr lang="lv-LV" sz="1400" b="1" dirty="0" smtClean="0"/>
              <a:t> </a:t>
            </a:r>
            <a:r>
              <a:rPr lang="lv-LV" sz="1400" b="1" dirty="0" err="1" smtClean="0"/>
              <a:t>director</a:t>
            </a:r>
            <a:r>
              <a:rPr lang="lv-LV" sz="1400" b="1" dirty="0" smtClean="0"/>
              <a:t> </a:t>
            </a:r>
            <a:endParaRPr lang="lv-LV" sz="1400" b="1" dirty="0"/>
          </a:p>
        </p:txBody>
      </p:sp>
      <p:pic>
        <p:nvPicPr>
          <p:cNvPr id="3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6766" y="4813722"/>
            <a:ext cx="240982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7" name="Picture 11">
            <a:hlinkClick r:id="rId17"/>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2615" y="4797152"/>
            <a:ext cx="240982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Rectangle 25">
            <a:hlinkClick r:id="rId18"/>
          </p:cNvPr>
          <p:cNvSpPr/>
          <p:nvPr/>
        </p:nvSpPr>
        <p:spPr>
          <a:xfrm>
            <a:off x="2378199" y="4778008"/>
            <a:ext cx="4572000" cy="523220"/>
          </a:xfrm>
          <a:prstGeom prst="rect">
            <a:avLst/>
          </a:prstGeom>
        </p:spPr>
        <p:txBody>
          <a:bodyPr>
            <a:spAutoFit/>
          </a:bodyPr>
          <a:lstStyle/>
          <a:p>
            <a:pPr algn="ctr"/>
            <a:r>
              <a:rPr lang="lv-LV" sz="1400" b="1" dirty="0" smtClean="0"/>
              <a:t>Collection  development</a:t>
            </a:r>
          </a:p>
          <a:p>
            <a:pPr algn="ctr"/>
            <a:r>
              <a:rPr lang="lv-LV" sz="1400" b="1" dirty="0" err="1" smtClean="0"/>
              <a:t>department</a:t>
            </a:r>
            <a:endParaRPr lang="lv-LV" sz="1400" b="1" dirty="0"/>
          </a:p>
        </p:txBody>
      </p:sp>
      <p:sp>
        <p:nvSpPr>
          <p:cNvPr id="27" name="Rectangle 26"/>
          <p:cNvSpPr/>
          <p:nvPr/>
        </p:nvSpPr>
        <p:spPr>
          <a:xfrm>
            <a:off x="6349909" y="4830544"/>
            <a:ext cx="2020040" cy="307777"/>
          </a:xfrm>
          <a:prstGeom prst="rect">
            <a:avLst/>
          </a:prstGeom>
        </p:spPr>
        <p:txBody>
          <a:bodyPr wrap="none">
            <a:spAutoFit/>
          </a:bodyPr>
          <a:lstStyle/>
          <a:p>
            <a:r>
              <a:rPr lang="lv-LV" sz="1400" b="1" dirty="0" err="1" smtClean="0"/>
              <a:t>User</a:t>
            </a:r>
            <a:r>
              <a:rPr lang="lv-LV" sz="1400" b="1" dirty="0" smtClean="0"/>
              <a:t> </a:t>
            </a:r>
            <a:r>
              <a:rPr lang="lv-LV" sz="1400" b="1" dirty="0" err="1" smtClean="0"/>
              <a:t>service</a:t>
            </a:r>
            <a:r>
              <a:rPr lang="lv-LV" sz="1400" b="1" dirty="0" smtClean="0"/>
              <a:t> </a:t>
            </a:r>
            <a:r>
              <a:rPr lang="lv-LV" sz="1400" b="1" dirty="0" err="1" smtClean="0"/>
              <a:t>department</a:t>
            </a:r>
            <a:endParaRPr lang="lv-LV" sz="1400" b="1" dirty="0"/>
          </a:p>
        </p:txBody>
      </p:sp>
      <p:sp>
        <p:nvSpPr>
          <p:cNvPr id="28" name="Rectangle 27"/>
          <p:cNvSpPr/>
          <p:nvPr/>
        </p:nvSpPr>
        <p:spPr>
          <a:xfrm>
            <a:off x="5576492" y="5720680"/>
            <a:ext cx="873188" cy="369332"/>
          </a:xfrm>
          <a:prstGeom prst="rect">
            <a:avLst/>
          </a:prstGeom>
        </p:spPr>
        <p:txBody>
          <a:bodyPr wrap="none">
            <a:spAutoFit/>
          </a:bodyPr>
          <a:lstStyle/>
          <a:p>
            <a:r>
              <a:rPr lang="lv-LV" b="1" dirty="0" smtClean="0"/>
              <a:t> </a:t>
            </a:r>
            <a:r>
              <a:rPr lang="lv-LV" sz="1400" b="1" dirty="0" err="1" smtClean="0"/>
              <a:t>Libraries</a:t>
            </a:r>
            <a:endParaRPr lang="lv-LV" sz="1400" b="1" dirty="0"/>
          </a:p>
        </p:txBody>
      </p:sp>
      <p:cxnSp>
        <p:nvCxnSpPr>
          <p:cNvPr id="32" name="Straight Connector 31"/>
          <p:cNvCxnSpPr/>
          <p:nvPr/>
        </p:nvCxnSpPr>
        <p:spPr>
          <a:xfrm>
            <a:off x="3203848" y="1491481"/>
            <a:ext cx="0" cy="4949279"/>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2902428" y="1491481"/>
            <a:ext cx="30142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H="1">
            <a:off x="2882255" y="2245679"/>
            <a:ext cx="30142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H="1">
            <a:off x="2882255" y="2913234"/>
            <a:ext cx="30142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a:off x="2882255" y="3674170"/>
            <a:ext cx="30142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H="1">
            <a:off x="2895599" y="4388055"/>
            <a:ext cx="30142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H="1">
            <a:off x="2882255" y="5108135"/>
            <a:ext cx="30142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2902428" y="5733702"/>
            <a:ext cx="30142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H="1">
            <a:off x="2882255" y="6426914"/>
            <a:ext cx="30142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H="1">
            <a:off x="3214904" y="5986042"/>
            <a:ext cx="16598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5119468" y="3326706"/>
            <a:ext cx="0" cy="5509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6593075" y="3326706"/>
            <a:ext cx="0" cy="5509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5119468" y="4334818"/>
            <a:ext cx="0" cy="1743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4211960" y="4509120"/>
            <a:ext cx="352129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4211960" y="4509120"/>
            <a:ext cx="0" cy="2688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7751159" y="4509120"/>
            <a:ext cx="0" cy="2688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220072" y="5270922"/>
            <a:ext cx="0" cy="44975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6868570" y="5257076"/>
            <a:ext cx="0" cy="44975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659513" y="1551730"/>
            <a:ext cx="0" cy="13177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7345535" y="3098106"/>
            <a:ext cx="16310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7570144" y="3098106"/>
            <a:ext cx="11742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H="1">
            <a:off x="7689807" y="2754508"/>
            <a:ext cx="1" cy="102294"/>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H="1">
            <a:off x="7689806" y="2913234"/>
            <a:ext cx="1" cy="102294"/>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H="1" flipV="1">
            <a:off x="7687568" y="2534618"/>
            <a:ext cx="2239" cy="1743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endCxn id="8200" idx="3"/>
          </p:cNvCxnSpPr>
          <p:nvPr/>
        </p:nvCxnSpPr>
        <p:spPr>
          <a:xfrm flipH="1">
            <a:off x="7092280" y="3098106"/>
            <a:ext cx="20168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H="1">
            <a:off x="7452320" y="1323130"/>
            <a:ext cx="17653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7651697" y="1323130"/>
            <a:ext cx="9946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7804097" y="1323130"/>
            <a:ext cx="9946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H="1">
            <a:off x="7913060" y="1387491"/>
            <a:ext cx="1" cy="1022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H="1">
            <a:off x="7913059" y="1554990"/>
            <a:ext cx="1" cy="1022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H="1">
            <a:off x="7917538" y="1745902"/>
            <a:ext cx="1" cy="1022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a:off x="7917539" y="1844824"/>
            <a:ext cx="0" cy="1605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4" name="Title 1"/>
          <p:cNvSpPr>
            <a:spLocks noGrp="1"/>
          </p:cNvSpPr>
          <p:nvPr>
            <p:ph type="title"/>
          </p:nvPr>
        </p:nvSpPr>
        <p:spPr>
          <a:xfrm>
            <a:off x="302840" y="-171400"/>
            <a:ext cx="8229600" cy="1143000"/>
          </a:xfrm>
        </p:spPr>
        <p:txBody>
          <a:bodyPr>
            <a:normAutofit/>
          </a:bodyPr>
          <a:lstStyle/>
          <a:p>
            <a:pPr algn="ctr"/>
            <a:r>
              <a:rPr lang="lv-LV" altLang="lv-LV" b="1" dirty="0" smtClean="0">
                <a:solidFill>
                  <a:schemeClr val="tx2"/>
                </a:solidFill>
                <a:latin typeface="Times New Roman" pitchFamily="18" charset="0"/>
                <a:cs typeface="Times New Roman" pitchFamily="18" charset="0"/>
              </a:rPr>
              <a:t>Functional structure</a:t>
            </a:r>
            <a:endParaRPr lang="lv-LV" b="1" dirty="0">
              <a:solidFill>
                <a:schemeClr val="tx2"/>
              </a:solidFill>
            </a:endParaRPr>
          </a:p>
        </p:txBody>
      </p:sp>
    </p:spTree>
    <p:extLst>
      <p:ext uri="{BB962C8B-B14F-4D97-AF65-F5344CB8AC3E}">
        <p14:creationId xmlns:p14="http://schemas.microsoft.com/office/powerpoint/2010/main" val="8049366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60"/>
          <p:cNvSpPr/>
          <p:nvPr/>
        </p:nvSpPr>
        <p:spPr>
          <a:xfrm>
            <a:off x="5924289" y="5360823"/>
            <a:ext cx="2872312" cy="63297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lv-LV"/>
          </a:p>
        </p:txBody>
      </p:sp>
      <p:sp>
        <p:nvSpPr>
          <p:cNvPr id="60" name="Rounded Rectangle 59"/>
          <p:cNvSpPr/>
          <p:nvPr/>
        </p:nvSpPr>
        <p:spPr>
          <a:xfrm>
            <a:off x="5940152" y="4575446"/>
            <a:ext cx="2872312" cy="63297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lv-LV"/>
          </a:p>
        </p:txBody>
      </p:sp>
      <p:sp>
        <p:nvSpPr>
          <p:cNvPr id="59" name="Rounded Rectangle 58"/>
          <p:cNvSpPr/>
          <p:nvPr/>
        </p:nvSpPr>
        <p:spPr>
          <a:xfrm>
            <a:off x="5940152" y="3821415"/>
            <a:ext cx="2872312" cy="63297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lv-LV"/>
          </a:p>
        </p:txBody>
      </p:sp>
      <p:sp>
        <p:nvSpPr>
          <p:cNvPr id="58" name="Rounded Rectangle 57"/>
          <p:cNvSpPr/>
          <p:nvPr/>
        </p:nvSpPr>
        <p:spPr>
          <a:xfrm>
            <a:off x="5940152" y="3084055"/>
            <a:ext cx="2872312" cy="63297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lv-LV"/>
          </a:p>
        </p:txBody>
      </p:sp>
      <p:sp>
        <p:nvSpPr>
          <p:cNvPr id="57" name="Rounded Rectangle 56"/>
          <p:cNvSpPr/>
          <p:nvPr/>
        </p:nvSpPr>
        <p:spPr>
          <a:xfrm>
            <a:off x="5923128" y="2348880"/>
            <a:ext cx="2872312" cy="63297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lv-LV"/>
          </a:p>
        </p:txBody>
      </p:sp>
      <p:sp>
        <p:nvSpPr>
          <p:cNvPr id="56" name="Rounded Rectangle 55"/>
          <p:cNvSpPr/>
          <p:nvPr/>
        </p:nvSpPr>
        <p:spPr>
          <a:xfrm>
            <a:off x="5931136" y="1602506"/>
            <a:ext cx="2872312" cy="63297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lv-LV"/>
          </a:p>
        </p:txBody>
      </p:sp>
      <p:sp>
        <p:nvSpPr>
          <p:cNvPr id="55" name="Rounded Rectangle 54"/>
          <p:cNvSpPr/>
          <p:nvPr/>
        </p:nvSpPr>
        <p:spPr>
          <a:xfrm>
            <a:off x="2479874" y="5360824"/>
            <a:ext cx="2872312" cy="63297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lv-LV">
              <a:solidFill>
                <a:schemeClr val="bg1"/>
              </a:solidFill>
            </a:endParaRPr>
          </a:p>
        </p:txBody>
      </p:sp>
      <p:sp>
        <p:nvSpPr>
          <p:cNvPr id="54" name="Rounded Rectangle 53"/>
          <p:cNvSpPr/>
          <p:nvPr/>
        </p:nvSpPr>
        <p:spPr>
          <a:xfrm>
            <a:off x="2474752" y="4575447"/>
            <a:ext cx="2872312" cy="63297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lv-LV"/>
          </a:p>
        </p:txBody>
      </p:sp>
      <p:sp>
        <p:nvSpPr>
          <p:cNvPr id="53" name="Rounded Rectangle 52"/>
          <p:cNvSpPr/>
          <p:nvPr/>
        </p:nvSpPr>
        <p:spPr>
          <a:xfrm>
            <a:off x="2479874" y="3821415"/>
            <a:ext cx="2872312" cy="63297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lv-LV"/>
          </a:p>
        </p:txBody>
      </p:sp>
      <p:sp>
        <p:nvSpPr>
          <p:cNvPr id="52" name="Rounded Rectangle 51"/>
          <p:cNvSpPr/>
          <p:nvPr/>
        </p:nvSpPr>
        <p:spPr>
          <a:xfrm>
            <a:off x="2474752" y="3084054"/>
            <a:ext cx="2872312" cy="632977"/>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lv-LV"/>
          </a:p>
        </p:txBody>
      </p:sp>
      <p:sp>
        <p:nvSpPr>
          <p:cNvPr id="51" name="Rounded Rectangle 50"/>
          <p:cNvSpPr/>
          <p:nvPr/>
        </p:nvSpPr>
        <p:spPr>
          <a:xfrm>
            <a:off x="2500494" y="2348879"/>
            <a:ext cx="2872312" cy="632977"/>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lv-LV"/>
          </a:p>
        </p:txBody>
      </p:sp>
      <p:sp>
        <p:nvSpPr>
          <p:cNvPr id="4" name="Title 1"/>
          <p:cNvSpPr>
            <a:spLocks noGrp="1"/>
          </p:cNvSpPr>
          <p:nvPr>
            <p:ph type="title"/>
          </p:nvPr>
        </p:nvSpPr>
        <p:spPr>
          <a:xfrm>
            <a:off x="434435" y="260648"/>
            <a:ext cx="8297006" cy="1143000"/>
          </a:xfrm>
        </p:spPr>
        <p:txBody>
          <a:bodyPr/>
          <a:lstStyle/>
          <a:p>
            <a:pPr algn="ctr"/>
            <a:r>
              <a:rPr lang="lv-LV" altLang="lv-LV" b="1" dirty="0" smtClean="0">
                <a:solidFill>
                  <a:schemeClr val="tx2"/>
                </a:solidFill>
                <a:latin typeface="Times New Roman" pitchFamily="18" charset="0"/>
                <a:cs typeface="Times New Roman" pitchFamily="18" charset="0"/>
              </a:rPr>
              <a:t>Main statistics </a:t>
            </a:r>
            <a:r>
              <a:rPr lang="lv-LV" altLang="lv-LV" b="1" dirty="0" err="1" smtClean="0">
                <a:solidFill>
                  <a:schemeClr val="tx2"/>
                </a:solidFill>
                <a:latin typeface="Times New Roman" pitchFamily="18" charset="0"/>
                <a:cs typeface="Times New Roman" pitchFamily="18" charset="0"/>
              </a:rPr>
              <a:t>data</a:t>
            </a:r>
            <a:r>
              <a:rPr lang="lv-LV" altLang="lv-LV" sz="3600" b="1" dirty="0" smtClean="0">
                <a:solidFill>
                  <a:schemeClr val="tx2"/>
                </a:solidFill>
                <a:latin typeface="Times New Roman" pitchFamily="18" charset="0"/>
                <a:cs typeface="Times New Roman" pitchFamily="18" charset="0"/>
              </a:rPr>
              <a:t> (2015)</a:t>
            </a:r>
          </a:p>
        </p:txBody>
      </p:sp>
      <p:sp>
        <p:nvSpPr>
          <p:cNvPr id="2" name="Rounded Rectangle 1"/>
          <p:cNvSpPr/>
          <p:nvPr/>
        </p:nvSpPr>
        <p:spPr>
          <a:xfrm>
            <a:off x="2507773" y="1602506"/>
            <a:ext cx="2872312" cy="632977"/>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lv-LV"/>
          </a:p>
        </p:txBody>
      </p:sp>
      <p:sp>
        <p:nvSpPr>
          <p:cNvPr id="37" name="Content Placeholder 36"/>
          <p:cNvSpPr>
            <a:spLocks noGrp="1"/>
          </p:cNvSpPr>
          <p:nvPr>
            <p:ph idx="1"/>
          </p:nvPr>
        </p:nvSpPr>
        <p:spPr>
          <a:xfrm>
            <a:off x="2538752" y="1700808"/>
            <a:ext cx="2808312" cy="683317"/>
          </a:xfrm>
        </p:spPr>
        <p:txBody>
          <a:bodyPr>
            <a:noAutofit/>
          </a:bodyPr>
          <a:lstStyle/>
          <a:p>
            <a:pPr marL="0" indent="0" algn="ctr">
              <a:buNone/>
            </a:pPr>
            <a:r>
              <a:rPr lang="lv-LV" sz="1900" b="1" dirty="0" err="1" smtClean="0">
                <a:solidFill>
                  <a:schemeClr val="bg1"/>
                </a:solidFill>
                <a:latin typeface="Times New Roman" panose="02020603050405020304" pitchFamily="18" charset="0"/>
                <a:cs typeface="Times New Roman" panose="02020603050405020304" pitchFamily="18" charset="0"/>
              </a:rPr>
              <a:t>Visitors</a:t>
            </a:r>
            <a:r>
              <a:rPr lang="lv-LV" sz="1900" b="1" dirty="0" smtClean="0">
                <a:solidFill>
                  <a:schemeClr val="bg1"/>
                </a:solidFill>
                <a:latin typeface="Times New Roman" panose="02020603050405020304" pitchFamily="18" charset="0"/>
                <a:cs typeface="Times New Roman" panose="02020603050405020304" pitchFamily="18" charset="0"/>
              </a:rPr>
              <a:t>                </a:t>
            </a:r>
            <a:r>
              <a:rPr lang="lv-LV" sz="1900" b="1" dirty="0">
                <a:solidFill>
                  <a:schemeClr val="bg1"/>
                </a:solidFill>
                <a:latin typeface="Times New Roman" panose="02020603050405020304" pitchFamily="18" charset="0"/>
                <a:cs typeface="Times New Roman" panose="02020603050405020304" pitchFamily="18" charset="0"/>
              </a:rPr>
              <a:t>458 506</a:t>
            </a:r>
          </a:p>
        </p:txBody>
      </p:sp>
      <p:sp>
        <p:nvSpPr>
          <p:cNvPr id="38" name="Content Placeholder 36"/>
          <p:cNvSpPr txBox="1">
            <a:spLocks/>
          </p:cNvSpPr>
          <p:nvPr/>
        </p:nvSpPr>
        <p:spPr>
          <a:xfrm>
            <a:off x="2538752" y="2439270"/>
            <a:ext cx="2808312" cy="3416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lv-LV" sz="1900" b="1" dirty="0" err="1" smtClean="0">
                <a:solidFill>
                  <a:schemeClr val="bg1"/>
                </a:solidFill>
                <a:latin typeface="Times New Roman" panose="02020603050405020304" pitchFamily="18" charset="0"/>
                <a:cs typeface="Times New Roman" panose="02020603050405020304" pitchFamily="18" charset="0"/>
              </a:rPr>
              <a:t>Users</a:t>
            </a:r>
            <a:r>
              <a:rPr lang="lv-LV" sz="1900" b="1" dirty="0" smtClean="0">
                <a:solidFill>
                  <a:schemeClr val="bg1"/>
                </a:solidFill>
                <a:latin typeface="Times New Roman" panose="02020603050405020304" pitchFamily="18" charset="0"/>
                <a:cs typeface="Times New Roman" panose="02020603050405020304" pitchFamily="18" charset="0"/>
              </a:rPr>
              <a:t>                      17 </a:t>
            </a:r>
            <a:r>
              <a:rPr lang="lv-LV" sz="1900" b="1" dirty="0">
                <a:solidFill>
                  <a:schemeClr val="bg1"/>
                </a:solidFill>
                <a:latin typeface="Times New Roman" panose="02020603050405020304" pitchFamily="18" charset="0"/>
                <a:cs typeface="Times New Roman" panose="02020603050405020304" pitchFamily="18" charset="0"/>
              </a:rPr>
              <a:t>085</a:t>
            </a:r>
          </a:p>
        </p:txBody>
      </p:sp>
      <p:sp>
        <p:nvSpPr>
          <p:cNvPr id="39" name="Content Placeholder 36"/>
          <p:cNvSpPr txBox="1">
            <a:spLocks/>
          </p:cNvSpPr>
          <p:nvPr/>
        </p:nvSpPr>
        <p:spPr>
          <a:xfrm>
            <a:off x="2394343" y="3212976"/>
            <a:ext cx="3096737" cy="3416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lv-LV" sz="1900" b="1" dirty="0" smtClean="0">
                <a:solidFill>
                  <a:schemeClr val="bg1"/>
                </a:solidFill>
                <a:latin typeface="Times New Roman" panose="02020603050405020304" pitchFamily="18" charset="0"/>
                <a:cs typeface="Times New Roman" panose="02020603050405020304" pitchFamily="18" charset="0"/>
              </a:rPr>
              <a:t>Loans                     536 216</a:t>
            </a:r>
            <a:endParaRPr lang="lv-LV" sz="1900" b="1" dirty="0">
              <a:solidFill>
                <a:schemeClr val="bg1"/>
              </a:solidFill>
              <a:latin typeface="Times New Roman" panose="02020603050405020304" pitchFamily="18" charset="0"/>
              <a:cs typeface="Times New Roman" panose="02020603050405020304" pitchFamily="18" charset="0"/>
            </a:endParaRPr>
          </a:p>
        </p:txBody>
      </p:sp>
      <p:sp>
        <p:nvSpPr>
          <p:cNvPr id="40" name="Content Placeholder 36"/>
          <p:cNvSpPr txBox="1">
            <a:spLocks/>
          </p:cNvSpPr>
          <p:nvPr/>
        </p:nvSpPr>
        <p:spPr>
          <a:xfrm>
            <a:off x="2394736" y="3933056"/>
            <a:ext cx="2808312" cy="3416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lv-LV" sz="1900" b="1" dirty="0" err="1" smtClean="0">
                <a:solidFill>
                  <a:schemeClr val="bg1"/>
                </a:solidFill>
                <a:latin typeface="Times New Roman" panose="02020603050405020304" pitchFamily="18" charset="0"/>
                <a:cs typeface="Times New Roman" panose="02020603050405020304" pitchFamily="18" charset="0"/>
              </a:rPr>
              <a:t>Projects</a:t>
            </a:r>
            <a:r>
              <a:rPr lang="lv-LV" sz="1900" b="1" dirty="0" smtClean="0">
                <a:solidFill>
                  <a:schemeClr val="bg1"/>
                </a:solidFill>
                <a:latin typeface="Times New Roman" panose="02020603050405020304" pitchFamily="18" charset="0"/>
                <a:cs typeface="Times New Roman" panose="02020603050405020304" pitchFamily="18" charset="0"/>
              </a:rPr>
              <a:t>                       4</a:t>
            </a:r>
            <a:endParaRPr lang="lv-LV" sz="1900" b="1" dirty="0">
              <a:solidFill>
                <a:schemeClr val="bg1"/>
              </a:solidFill>
              <a:latin typeface="Times New Roman" panose="02020603050405020304" pitchFamily="18" charset="0"/>
              <a:cs typeface="Times New Roman" panose="02020603050405020304" pitchFamily="18" charset="0"/>
            </a:endParaRPr>
          </a:p>
        </p:txBody>
      </p:sp>
      <p:sp>
        <p:nvSpPr>
          <p:cNvPr id="41" name="Content Placeholder 36"/>
          <p:cNvSpPr txBox="1">
            <a:spLocks/>
          </p:cNvSpPr>
          <p:nvPr/>
        </p:nvSpPr>
        <p:spPr>
          <a:xfrm>
            <a:off x="5995136" y="2449916"/>
            <a:ext cx="2808312" cy="3416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lv-LV" sz="1900" b="1" dirty="0" err="1" smtClean="0">
                <a:solidFill>
                  <a:schemeClr val="bg1"/>
                </a:solidFill>
                <a:latin typeface="Times New Roman" panose="02020603050405020304" pitchFamily="18" charset="0"/>
                <a:cs typeface="Times New Roman" panose="02020603050405020304" pitchFamily="18" charset="0"/>
              </a:rPr>
              <a:t>Exhibitions</a:t>
            </a:r>
            <a:r>
              <a:rPr lang="lv-LV" sz="2000" b="1" dirty="0" smtClean="0">
                <a:solidFill>
                  <a:schemeClr val="bg1"/>
                </a:solidFill>
                <a:latin typeface="Times New Roman" panose="02020603050405020304" pitchFamily="18" charset="0"/>
                <a:cs typeface="Times New Roman" panose="02020603050405020304" pitchFamily="18" charset="0"/>
              </a:rPr>
              <a:t>                 23</a:t>
            </a:r>
            <a:endParaRPr lang="lv-LV" sz="2000" b="1" dirty="0">
              <a:solidFill>
                <a:schemeClr val="bg1"/>
              </a:solidFill>
              <a:latin typeface="Times New Roman" panose="02020603050405020304" pitchFamily="18" charset="0"/>
              <a:cs typeface="Times New Roman" panose="02020603050405020304" pitchFamily="18" charset="0"/>
            </a:endParaRPr>
          </a:p>
        </p:txBody>
      </p:sp>
      <p:sp>
        <p:nvSpPr>
          <p:cNvPr id="42" name="Content Placeholder 36"/>
          <p:cNvSpPr txBox="1">
            <a:spLocks/>
          </p:cNvSpPr>
          <p:nvPr/>
        </p:nvSpPr>
        <p:spPr>
          <a:xfrm>
            <a:off x="5923128" y="1702451"/>
            <a:ext cx="2808312" cy="3416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lv-LV" sz="1900" b="1" dirty="0" err="1" smtClean="0">
                <a:solidFill>
                  <a:schemeClr val="bg1"/>
                </a:solidFill>
                <a:latin typeface="Times New Roman" panose="02020603050405020304" pitchFamily="18" charset="0"/>
                <a:cs typeface="Times New Roman" panose="02020603050405020304" pitchFamily="18" charset="0"/>
              </a:rPr>
              <a:t>Conferences</a:t>
            </a:r>
            <a:r>
              <a:rPr lang="lv-LV" sz="1900" b="1" dirty="0" smtClean="0">
                <a:solidFill>
                  <a:schemeClr val="bg1"/>
                </a:solidFill>
                <a:latin typeface="Times New Roman" panose="02020603050405020304" pitchFamily="18" charset="0"/>
                <a:cs typeface="Times New Roman" panose="02020603050405020304" pitchFamily="18" charset="0"/>
              </a:rPr>
              <a:t>                3</a:t>
            </a:r>
            <a:endParaRPr lang="lv-LV" sz="1900" b="1" dirty="0">
              <a:solidFill>
                <a:schemeClr val="bg1"/>
              </a:solidFill>
              <a:latin typeface="Times New Roman" panose="02020603050405020304" pitchFamily="18" charset="0"/>
              <a:cs typeface="Times New Roman" panose="02020603050405020304" pitchFamily="18" charset="0"/>
            </a:endParaRPr>
          </a:p>
        </p:txBody>
      </p:sp>
      <p:sp>
        <p:nvSpPr>
          <p:cNvPr id="43" name="Content Placeholder 36"/>
          <p:cNvSpPr txBox="1">
            <a:spLocks/>
          </p:cNvSpPr>
          <p:nvPr/>
        </p:nvSpPr>
        <p:spPr>
          <a:xfrm>
            <a:off x="5995136" y="5463606"/>
            <a:ext cx="2808312" cy="3416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lv-LV" sz="1900" b="1" dirty="0" err="1" smtClean="0">
                <a:solidFill>
                  <a:schemeClr val="bg1"/>
                </a:solidFill>
                <a:latin typeface="Times New Roman" panose="02020603050405020304" pitchFamily="18" charset="0"/>
                <a:cs typeface="Times New Roman" panose="02020603050405020304" pitchFamily="18" charset="0"/>
              </a:rPr>
              <a:t>Databases</a:t>
            </a:r>
            <a:r>
              <a:rPr lang="lv-LV" sz="1900" b="1" dirty="0" smtClean="0">
                <a:solidFill>
                  <a:schemeClr val="bg1"/>
                </a:solidFill>
                <a:latin typeface="Times New Roman" panose="02020603050405020304" pitchFamily="18" charset="0"/>
                <a:cs typeface="Times New Roman" panose="02020603050405020304" pitchFamily="18" charset="0"/>
              </a:rPr>
              <a:t>              177</a:t>
            </a:r>
            <a:endParaRPr lang="lv-LV" sz="1900" b="1" dirty="0">
              <a:solidFill>
                <a:schemeClr val="bg1"/>
              </a:solidFill>
              <a:latin typeface="Times New Roman" panose="02020603050405020304" pitchFamily="18" charset="0"/>
              <a:cs typeface="Times New Roman" panose="02020603050405020304" pitchFamily="18" charset="0"/>
            </a:endParaRPr>
          </a:p>
        </p:txBody>
      </p:sp>
      <p:sp>
        <p:nvSpPr>
          <p:cNvPr id="44" name="Content Placeholder 36"/>
          <p:cNvSpPr txBox="1">
            <a:spLocks/>
          </p:cNvSpPr>
          <p:nvPr/>
        </p:nvSpPr>
        <p:spPr>
          <a:xfrm>
            <a:off x="6012160" y="3926643"/>
            <a:ext cx="2808312" cy="3416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lv-LV" sz="1900" b="1" dirty="0" smtClean="0">
                <a:solidFill>
                  <a:schemeClr val="bg1"/>
                </a:solidFill>
                <a:latin typeface="Times New Roman" panose="02020603050405020304" pitchFamily="18" charset="0"/>
                <a:cs typeface="Times New Roman" panose="02020603050405020304" pitchFamily="18" charset="0"/>
              </a:rPr>
              <a:t>E-</a:t>
            </a:r>
            <a:r>
              <a:rPr lang="lv-LV" sz="1900" b="1" dirty="0" err="1" smtClean="0">
                <a:solidFill>
                  <a:schemeClr val="bg1"/>
                </a:solidFill>
                <a:latin typeface="Times New Roman" panose="02020603050405020304" pitchFamily="18" charset="0"/>
                <a:cs typeface="Times New Roman" panose="02020603050405020304" pitchFamily="18" charset="0"/>
              </a:rPr>
              <a:t>books</a:t>
            </a:r>
            <a:r>
              <a:rPr lang="lv-LV" sz="1900" b="1" dirty="0" smtClean="0">
                <a:solidFill>
                  <a:schemeClr val="bg1"/>
                </a:solidFill>
                <a:latin typeface="Times New Roman" panose="02020603050405020304" pitchFamily="18" charset="0"/>
                <a:cs typeface="Times New Roman" panose="02020603050405020304" pitchFamily="18" charset="0"/>
              </a:rPr>
              <a:t>              142 </a:t>
            </a:r>
            <a:r>
              <a:rPr lang="lv-LV" sz="1900" b="1" dirty="0">
                <a:solidFill>
                  <a:schemeClr val="bg1"/>
                </a:solidFill>
                <a:latin typeface="Times New Roman" panose="02020603050405020304" pitchFamily="18" charset="0"/>
                <a:cs typeface="Times New Roman" panose="02020603050405020304" pitchFamily="18" charset="0"/>
              </a:rPr>
              <a:t>182</a:t>
            </a:r>
          </a:p>
        </p:txBody>
      </p:sp>
      <p:sp>
        <p:nvSpPr>
          <p:cNvPr id="45" name="Content Placeholder 36"/>
          <p:cNvSpPr txBox="1">
            <a:spLocks/>
          </p:cNvSpPr>
          <p:nvPr/>
        </p:nvSpPr>
        <p:spPr>
          <a:xfrm>
            <a:off x="1763688" y="4671518"/>
            <a:ext cx="4248472" cy="3416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lv-LV" sz="1900" b="1" dirty="0" err="1" smtClean="0">
                <a:solidFill>
                  <a:schemeClr val="bg1"/>
                </a:solidFill>
                <a:latin typeface="Times New Roman" panose="02020603050405020304" pitchFamily="18" charset="0"/>
                <a:cs typeface="Times New Roman" panose="02020603050405020304" pitchFamily="18" charset="0"/>
              </a:rPr>
              <a:t>Compiled</a:t>
            </a:r>
            <a:r>
              <a:rPr lang="lv-LV" sz="1900" b="1" dirty="0" smtClean="0">
                <a:solidFill>
                  <a:schemeClr val="bg1"/>
                </a:solidFill>
                <a:latin typeface="Times New Roman" panose="02020603050405020304" pitchFamily="18" charset="0"/>
                <a:cs typeface="Times New Roman" panose="02020603050405020304" pitchFamily="18" charset="0"/>
              </a:rPr>
              <a:t> </a:t>
            </a:r>
            <a:r>
              <a:rPr lang="lv-LV" sz="1900" b="1" dirty="0" err="1" smtClean="0">
                <a:solidFill>
                  <a:schemeClr val="bg1"/>
                </a:solidFill>
                <a:latin typeface="Times New Roman" panose="02020603050405020304" pitchFamily="18" charset="0"/>
                <a:cs typeface="Times New Roman" panose="02020603050405020304" pitchFamily="18" charset="0"/>
              </a:rPr>
              <a:t>bibliographies</a:t>
            </a:r>
            <a:r>
              <a:rPr lang="lv-LV" sz="1900" b="1" dirty="0" smtClean="0">
                <a:solidFill>
                  <a:schemeClr val="bg1"/>
                </a:solidFill>
                <a:latin typeface="Times New Roman" panose="02020603050405020304" pitchFamily="18" charset="0"/>
                <a:cs typeface="Times New Roman" panose="02020603050405020304" pitchFamily="18" charset="0"/>
              </a:rPr>
              <a:t> 5</a:t>
            </a:r>
            <a:endParaRPr lang="lv-LV" sz="1900" b="1" dirty="0">
              <a:solidFill>
                <a:schemeClr val="bg1"/>
              </a:solidFill>
              <a:latin typeface="Times New Roman" panose="02020603050405020304" pitchFamily="18" charset="0"/>
              <a:cs typeface="Times New Roman" panose="02020603050405020304" pitchFamily="18" charset="0"/>
            </a:endParaRPr>
          </a:p>
        </p:txBody>
      </p:sp>
      <p:sp>
        <p:nvSpPr>
          <p:cNvPr id="48" name="Content Placeholder 36"/>
          <p:cNvSpPr txBox="1">
            <a:spLocks/>
          </p:cNvSpPr>
          <p:nvPr/>
        </p:nvSpPr>
        <p:spPr>
          <a:xfrm>
            <a:off x="1818672" y="5463606"/>
            <a:ext cx="4248472" cy="3416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lv-LV" sz="1900" b="1" dirty="0" err="1" smtClean="0">
                <a:solidFill>
                  <a:schemeClr val="bg1"/>
                </a:solidFill>
                <a:latin typeface="Times New Roman" panose="02020603050405020304" pitchFamily="18" charset="0"/>
                <a:cs typeface="Times New Roman" panose="02020603050405020304" pitchFamily="18" charset="0"/>
              </a:rPr>
              <a:t>Number</a:t>
            </a:r>
            <a:r>
              <a:rPr lang="lv-LV" sz="1900" b="1" dirty="0" smtClean="0">
                <a:solidFill>
                  <a:schemeClr val="bg1"/>
                </a:solidFill>
                <a:latin typeface="Times New Roman" panose="02020603050405020304" pitchFamily="18" charset="0"/>
                <a:cs typeface="Times New Roman" panose="02020603050405020304" pitchFamily="18" charset="0"/>
              </a:rPr>
              <a:t> </a:t>
            </a:r>
            <a:r>
              <a:rPr lang="lv-LV" sz="1900" b="1" dirty="0" err="1">
                <a:solidFill>
                  <a:schemeClr val="bg1"/>
                </a:solidFill>
                <a:latin typeface="Times New Roman" panose="02020603050405020304" pitchFamily="18" charset="0"/>
                <a:cs typeface="Times New Roman" panose="02020603050405020304" pitchFamily="18" charset="0"/>
              </a:rPr>
              <a:t>of</a:t>
            </a:r>
            <a:r>
              <a:rPr lang="lv-LV" sz="1900" b="1" dirty="0">
                <a:solidFill>
                  <a:schemeClr val="bg1"/>
                </a:solidFill>
                <a:latin typeface="Times New Roman" panose="02020603050405020304" pitchFamily="18" charset="0"/>
                <a:cs typeface="Times New Roman" panose="02020603050405020304" pitchFamily="18" charset="0"/>
              </a:rPr>
              <a:t> </a:t>
            </a:r>
            <a:r>
              <a:rPr lang="lv-LV" sz="1900" b="1" dirty="0" err="1" smtClean="0">
                <a:solidFill>
                  <a:schemeClr val="bg1"/>
                </a:solidFill>
                <a:latin typeface="Times New Roman" panose="02020603050405020304" pitchFamily="18" charset="0"/>
                <a:cs typeface="Times New Roman" panose="02020603050405020304" pitchFamily="18" charset="0"/>
              </a:rPr>
              <a:t>publications</a:t>
            </a:r>
            <a:r>
              <a:rPr lang="lv-LV" sz="1900" b="1" dirty="0">
                <a:solidFill>
                  <a:schemeClr val="bg1"/>
                </a:solidFill>
                <a:latin typeface="Times New Roman" panose="02020603050405020304" pitchFamily="18" charset="0"/>
                <a:cs typeface="Times New Roman" panose="02020603050405020304" pitchFamily="18" charset="0"/>
              </a:rPr>
              <a:t> </a:t>
            </a:r>
            <a:r>
              <a:rPr lang="lv-LV" sz="1900" b="1" dirty="0" smtClean="0">
                <a:solidFill>
                  <a:schemeClr val="bg1"/>
                </a:solidFill>
                <a:latin typeface="Times New Roman" panose="02020603050405020304" pitchFamily="18" charset="0"/>
                <a:cs typeface="Times New Roman" panose="02020603050405020304" pitchFamily="18" charset="0"/>
              </a:rPr>
              <a:t>10</a:t>
            </a:r>
            <a:endParaRPr lang="lv-LV" sz="1900" b="1" dirty="0">
              <a:solidFill>
                <a:schemeClr val="bg1"/>
              </a:solidFill>
              <a:latin typeface="Times New Roman" panose="02020603050405020304" pitchFamily="18" charset="0"/>
              <a:cs typeface="Times New Roman" panose="02020603050405020304" pitchFamily="18" charset="0"/>
            </a:endParaRPr>
          </a:p>
        </p:txBody>
      </p:sp>
      <p:sp>
        <p:nvSpPr>
          <p:cNvPr id="49" name="Content Placeholder 36"/>
          <p:cNvSpPr txBox="1">
            <a:spLocks/>
          </p:cNvSpPr>
          <p:nvPr/>
        </p:nvSpPr>
        <p:spPr>
          <a:xfrm>
            <a:off x="5995136" y="4671518"/>
            <a:ext cx="2808312" cy="3416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lv-LV" sz="1900" b="1" dirty="0" smtClean="0">
                <a:solidFill>
                  <a:schemeClr val="bg1"/>
                </a:solidFill>
                <a:latin typeface="Times New Roman" panose="02020603050405020304" pitchFamily="18" charset="0"/>
                <a:cs typeface="Times New Roman" panose="02020603050405020304" pitchFamily="18" charset="0"/>
              </a:rPr>
              <a:t>E-</a:t>
            </a:r>
            <a:r>
              <a:rPr lang="lv-LV" sz="1900" b="1" dirty="0" err="1" smtClean="0">
                <a:solidFill>
                  <a:schemeClr val="bg1"/>
                </a:solidFill>
                <a:latin typeface="Times New Roman" panose="02020603050405020304" pitchFamily="18" charset="0"/>
                <a:cs typeface="Times New Roman" panose="02020603050405020304" pitchFamily="18" charset="0"/>
              </a:rPr>
              <a:t>journals</a:t>
            </a:r>
            <a:r>
              <a:rPr lang="lv-LV" sz="1900" b="1" dirty="0" smtClean="0">
                <a:solidFill>
                  <a:schemeClr val="bg1"/>
                </a:solidFill>
                <a:latin typeface="Times New Roman" panose="02020603050405020304" pitchFamily="18" charset="0"/>
                <a:cs typeface="Times New Roman" panose="02020603050405020304" pitchFamily="18" charset="0"/>
              </a:rPr>
              <a:t>         </a:t>
            </a:r>
            <a:r>
              <a:rPr lang="lv-LV" sz="1900" b="1" dirty="0">
                <a:solidFill>
                  <a:schemeClr val="bg1"/>
                </a:solidFill>
                <a:latin typeface="Times New Roman" panose="02020603050405020304" pitchFamily="18" charset="0"/>
                <a:cs typeface="Times New Roman" panose="02020603050405020304" pitchFamily="18" charset="0"/>
              </a:rPr>
              <a:t>38 991</a:t>
            </a:r>
          </a:p>
        </p:txBody>
      </p:sp>
      <p:sp>
        <p:nvSpPr>
          <p:cNvPr id="50" name="Content Placeholder 36"/>
          <p:cNvSpPr txBox="1">
            <a:spLocks/>
          </p:cNvSpPr>
          <p:nvPr/>
        </p:nvSpPr>
        <p:spPr>
          <a:xfrm>
            <a:off x="5940152" y="3159350"/>
            <a:ext cx="2808312" cy="3416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lv-LV" sz="1900" b="1" dirty="0" err="1" smtClean="0">
                <a:solidFill>
                  <a:schemeClr val="bg1"/>
                </a:solidFill>
                <a:latin typeface="Times New Roman" panose="02020603050405020304" pitchFamily="18" charset="0"/>
                <a:cs typeface="Times New Roman" panose="02020603050405020304" pitchFamily="18" charset="0"/>
              </a:rPr>
              <a:t>Educational</a:t>
            </a:r>
            <a:r>
              <a:rPr lang="lv-LV" sz="1900" b="1" dirty="0" smtClean="0">
                <a:solidFill>
                  <a:schemeClr val="bg1"/>
                </a:solidFill>
                <a:latin typeface="Times New Roman" panose="02020603050405020304" pitchFamily="18" charset="0"/>
                <a:cs typeface="Times New Roman" panose="02020603050405020304" pitchFamily="18" charset="0"/>
              </a:rPr>
              <a:t> </a:t>
            </a:r>
            <a:r>
              <a:rPr lang="lv-LV" sz="1900" b="1" dirty="0" err="1" smtClean="0">
                <a:solidFill>
                  <a:schemeClr val="bg1"/>
                </a:solidFill>
                <a:latin typeface="Times New Roman" panose="02020603050405020304" pitchFamily="18" charset="0"/>
                <a:cs typeface="Times New Roman" panose="02020603050405020304" pitchFamily="18" charset="0"/>
              </a:rPr>
              <a:t>events</a:t>
            </a:r>
            <a:r>
              <a:rPr lang="lv-LV" sz="1900" b="1" dirty="0" smtClean="0">
                <a:solidFill>
                  <a:schemeClr val="bg1"/>
                </a:solidFill>
                <a:latin typeface="Times New Roman" panose="02020603050405020304" pitchFamily="18" charset="0"/>
                <a:cs typeface="Times New Roman" panose="02020603050405020304" pitchFamily="18" charset="0"/>
              </a:rPr>
              <a:t>   325</a:t>
            </a:r>
            <a:endParaRPr lang="lv-LV" sz="19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18956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ltLang="lv-LV" dirty="0"/>
              <a:t>Library of Natural Sciences</a:t>
            </a:r>
            <a:endParaRPr lang="en-US" dirty="0"/>
          </a:p>
        </p:txBody>
      </p:sp>
      <p:sp>
        <p:nvSpPr>
          <p:cNvPr id="4" name="Text Placeholder 3"/>
          <p:cNvSpPr>
            <a:spLocks noGrp="1"/>
          </p:cNvSpPr>
          <p:nvPr>
            <p:ph type="body" sz="half" idx="2"/>
          </p:nvPr>
        </p:nvSpPr>
        <p:spPr/>
        <p:txBody>
          <a:bodyPr/>
          <a:lstStyle/>
          <a:p>
            <a:r>
              <a:rPr lang="en-US" dirty="0" smtClean="0"/>
              <a:t>Beginning of  new University campus</a:t>
            </a:r>
            <a:endParaRPr lang="en-US" dirty="0"/>
          </a:p>
        </p:txBody>
      </p:sp>
      <p:pic>
        <p:nvPicPr>
          <p:cNvPr id="5" name="Picture 1" descr="logo"/>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2105" b="1307"/>
          <a:stretch/>
        </p:blipFill>
        <p:spPr bwMode="auto">
          <a:xfrm>
            <a:off x="822961" y="365760"/>
            <a:ext cx="1168318" cy="2441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descr="Latvijas Universitātes Dabaszinātņu akadēmiskais centrs. null"/>
          <p:cNvPicPr>
            <a:picLocks noGrp="1" noChangeAspect="1" noChangeArrowheads="1"/>
          </p:cNvPicPr>
          <p:nvPr>
            <p:ph idx="1"/>
          </p:nvPr>
        </p:nvPicPr>
        <p:blipFill>
          <a:blip r:embed="rId4"/>
          <a:srcRect l="11851" r="11851"/>
          <a:stretch>
            <a:fillRect/>
          </a:stretch>
        </p:blipFill>
        <p:spPr bwMode="auto">
          <a:xfrm>
            <a:off x="6349420" y="4407072"/>
            <a:ext cx="2525382" cy="2204987"/>
          </a:xfrm>
          <a:prstGeom prst="rect">
            <a:avLst/>
          </a:prstGeom>
          <a:noFill/>
        </p:spPr>
      </p:pic>
      <p:pic>
        <p:nvPicPr>
          <p:cNvPr id="9" name="Picture 2"/>
          <p:cNvPicPr>
            <a:picLocks noChangeAspect="1"/>
          </p:cNvPicPr>
          <p:nvPr/>
        </p:nvPicPr>
        <p:blipFill>
          <a:blip r:embed="rId5" cstate="print"/>
          <a:srcRect/>
          <a:stretch>
            <a:fillRect/>
          </a:stretch>
        </p:blipFill>
        <p:spPr bwMode="auto">
          <a:xfrm>
            <a:off x="5696383" y="1868227"/>
            <a:ext cx="3178419" cy="2226102"/>
          </a:xfrm>
          <a:prstGeom prst="rect">
            <a:avLst/>
          </a:prstGeom>
          <a:noFill/>
          <a:ln w="9525">
            <a:noFill/>
            <a:miter lim="800000"/>
            <a:headEnd/>
            <a:tailEnd/>
          </a:ln>
        </p:spPr>
      </p:pic>
      <p:pic>
        <p:nvPicPr>
          <p:cNvPr id="12" name="Picture 11"/>
          <p:cNvPicPr>
            <a:picLocks noChangeAspect="1"/>
          </p:cNvPicPr>
          <p:nvPr/>
        </p:nvPicPr>
        <p:blipFill>
          <a:blip r:embed="rId6"/>
          <a:stretch>
            <a:fillRect/>
          </a:stretch>
        </p:blipFill>
        <p:spPr>
          <a:xfrm>
            <a:off x="3210686" y="4241634"/>
            <a:ext cx="2986915" cy="1991276"/>
          </a:xfrm>
          <a:prstGeom prst="rect">
            <a:avLst/>
          </a:prstGeom>
        </p:spPr>
      </p:pic>
    </p:spTree>
    <p:extLst>
      <p:ext uri="{BB962C8B-B14F-4D97-AF65-F5344CB8AC3E}">
        <p14:creationId xmlns:p14="http://schemas.microsoft.com/office/powerpoint/2010/main" val="1636523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a:t>
            </a:r>
            <a:r>
              <a:rPr lang="lv-LV" dirty="0" smtClean="0"/>
              <a:t>hank you for attention</a:t>
            </a:r>
            <a:endParaRPr lang="en-US" dirty="0"/>
          </a:p>
        </p:txBody>
      </p:sp>
      <p:sp>
        <p:nvSpPr>
          <p:cNvPr id="4" name="Text Placeholder 3"/>
          <p:cNvSpPr>
            <a:spLocks noGrp="1"/>
          </p:cNvSpPr>
          <p:nvPr>
            <p:ph type="body" sz="half" idx="2"/>
          </p:nvPr>
        </p:nvSpPr>
        <p:spPr/>
        <p:txBody>
          <a:bodyPr/>
          <a:lstStyle/>
          <a:p>
            <a:endParaRPr lang="en-US" dirty="0"/>
          </a:p>
        </p:txBody>
      </p:sp>
      <p:pic>
        <p:nvPicPr>
          <p:cNvPr id="5" name="Picture 1" descr="logo"/>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2105" b="1307"/>
          <a:stretch/>
        </p:blipFill>
        <p:spPr bwMode="auto">
          <a:xfrm>
            <a:off x="822961" y="365760"/>
            <a:ext cx="1168318" cy="2441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p:cNvPicPr>
          <p:nvPr/>
        </p:nvPicPr>
        <p:blipFill>
          <a:blip r:embed="rId4"/>
          <a:stretch>
            <a:fillRect/>
          </a:stretch>
        </p:blipFill>
        <p:spPr>
          <a:xfrm>
            <a:off x="3818400" y="3614900"/>
            <a:ext cx="5105467" cy="3077923"/>
          </a:xfrm>
          <a:prstGeom prst="rect">
            <a:avLst/>
          </a:prstGeom>
        </p:spPr>
      </p:pic>
    </p:spTree>
    <p:extLst>
      <p:ext uri="{BB962C8B-B14F-4D97-AF65-F5344CB8AC3E}">
        <p14:creationId xmlns:p14="http://schemas.microsoft.com/office/powerpoint/2010/main" val="367620728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567</TotalTime>
  <Words>610</Words>
  <Application>Microsoft Office PowerPoint</Application>
  <PresentationFormat>On-screen Show (4:3)</PresentationFormat>
  <Paragraphs>93</Paragraphs>
  <Slides>7</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Calibri</vt:lpstr>
      <vt:lpstr>Franklin Gothic Book</vt:lpstr>
      <vt:lpstr>Franklin Gothic Medium</vt:lpstr>
      <vt:lpstr>Times New Roman</vt:lpstr>
      <vt:lpstr>Tunga</vt:lpstr>
      <vt:lpstr>Wingdings</vt:lpstr>
      <vt:lpstr>Angles</vt:lpstr>
      <vt:lpstr>Changing Library in Changing University of Latvia: 2015/2016 </vt:lpstr>
      <vt:lpstr>Changing university</vt:lpstr>
      <vt:lpstr>Changing library</vt:lpstr>
      <vt:lpstr>Functional structure</vt:lpstr>
      <vt:lpstr>Main statistics data (2015)</vt:lpstr>
      <vt:lpstr>Library of Natural Sciences</vt:lpstr>
      <vt:lpstr>Thank you for attention</vt:lpstr>
    </vt:vector>
  </TitlesOfParts>
  <Company>LUB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Iveta Gudakovska</dc:creator>
  <cp:lastModifiedBy>Savica</cp:lastModifiedBy>
  <cp:revision>29</cp:revision>
  <cp:lastPrinted>2016-05-08T17:05:28Z</cp:lastPrinted>
  <dcterms:created xsi:type="dcterms:W3CDTF">2016-05-08T07:39:53Z</dcterms:created>
  <dcterms:modified xsi:type="dcterms:W3CDTF">2017-02-02T11:53:18Z</dcterms:modified>
</cp:coreProperties>
</file>